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3" r:id="rId38"/>
    <p:sldId id="294" r:id="rId39"/>
    <p:sldId id="295" r:id="rId40"/>
    <p:sldId id="297" r:id="rId41"/>
    <p:sldId id="298" r:id="rId42"/>
    <p:sldId id="299" r:id="rId43"/>
    <p:sldId id="300" r:id="rId44"/>
    <p:sldId id="301" r:id="rId45"/>
    <p:sldId id="302" r:id="rId46"/>
    <p:sldId id="303" r:id="rId47"/>
    <p:sldId id="304" r:id="rId48"/>
    <p:sldId id="305" r:id="rId49"/>
    <p:sldId id="306" r:id="rId50"/>
    <p:sldId id="307" r:id="rId51"/>
    <p:sldId id="308" r:id="rId52"/>
    <p:sldId id="309" r:id="rId53"/>
    <p:sldId id="310" r:id="rId54"/>
    <p:sldId id="311" r:id="rId55"/>
    <p:sldId id="312" r:id="rId56"/>
    <p:sldId id="313" r:id="rId57"/>
    <p:sldId id="314" r:id="rId58"/>
    <p:sldId id="315" r:id="rId59"/>
    <p:sldId id="316" r:id="rId60"/>
    <p:sldId id="317" r:id="rId61"/>
    <p:sldId id="318" r:id="rId62"/>
    <p:sldId id="319" r:id="rId63"/>
    <p:sldId id="320" r:id="rId64"/>
    <p:sldId id="321" r:id="rId65"/>
    <p:sldId id="323" r:id="rId66"/>
    <p:sldId id="322" r:id="rId67"/>
    <p:sldId id="324" r:id="rId68"/>
    <p:sldId id="325" r:id="rId69"/>
    <p:sldId id="326" r:id="rId70"/>
    <p:sldId id="327" r:id="rId71"/>
    <p:sldId id="328" r:id="rId72"/>
    <p:sldId id="329" r:id="rId73"/>
    <p:sldId id="330" r:id="rId74"/>
    <p:sldId id="331" r:id="rId75"/>
    <p:sldId id="332" r:id="rId76"/>
    <p:sldId id="333" r:id="rId77"/>
    <p:sldId id="334" r:id="rId78"/>
    <p:sldId id="335" r:id="rId79"/>
    <p:sldId id="336" r:id="rId80"/>
    <p:sldId id="337" r:id="rId81"/>
    <p:sldId id="338" r:id="rId82"/>
    <p:sldId id="339" r:id="rId83"/>
    <p:sldId id="340" r:id="rId84"/>
    <p:sldId id="341" r:id="rId85"/>
    <p:sldId id="342" r:id="rId86"/>
    <p:sldId id="343" r:id="rId87"/>
    <p:sldId id="344" r:id="rId88"/>
    <p:sldId id="345" r:id="rId89"/>
    <p:sldId id="346" r:id="rId90"/>
    <p:sldId id="347" r:id="rId91"/>
    <p:sldId id="348" r:id="rId92"/>
    <p:sldId id="349" r:id="rId93"/>
    <p:sldId id="350" r:id="rId94"/>
    <p:sldId id="351" r:id="rId95"/>
    <p:sldId id="352" r:id="rId96"/>
    <p:sldId id="353" r:id="rId97"/>
    <p:sldId id="354" r:id="rId98"/>
    <p:sldId id="355" r:id="rId99"/>
    <p:sldId id="356" r:id="rId10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FE4D2A"/>
    <a:srgbClr val="FF7C80"/>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5" d="100"/>
          <a:sy n="65" d="100"/>
        </p:scale>
        <p:origin x="-588"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D9A0F0-F827-4EB0-9BE4-EAC917362560}" type="datetimeFigureOut">
              <a:rPr lang="es-ES" smtClean="0"/>
              <a:pPr/>
              <a:t>25/05/2008</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A7A004-EA20-4C05-93DE-DE29FF9F8B20}"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274022D8-A83F-4B02-A367-84E3D2F280B4}" type="datetimeFigureOut">
              <a:rPr lang="es-ES" smtClean="0"/>
              <a:pPr/>
              <a:t>25/05/2008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F82C1BB-42E2-4223-A111-F18126FE1428}"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74022D8-A83F-4B02-A367-84E3D2F280B4}" type="datetimeFigureOut">
              <a:rPr lang="es-ES" smtClean="0"/>
              <a:pPr/>
              <a:t>25/05/2008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F82C1BB-42E2-4223-A111-F18126FE1428}"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74022D8-A83F-4B02-A367-84E3D2F280B4}" type="datetimeFigureOut">
              <a:rPr lang="es-ES" smtClean="0"/>
              <a:pPr/>
              <a:t>25/05/2008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F82C1BB-42E2-4223-A111-F18126FE1428}"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74022D8-A83F-4B02-A367-84E3D2F280B4}" type="datetimeFigureOut">
              <a:rPr lang="es-ES" smtClean="0"/>
              <a:pPr/>
              <a:t>25/05/2008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F82C1BB-42E2-4223-A111-F18126FE1428}"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74022D8-A83F-4B02-A367-84E3D2F280B4}" type="datetimeFigureOut">
              <a:rPr lang="es-ES" smtClean="0"/>
              <a:pPr/>
              <a:t>25/05/2008</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F82C1BB-42E2-4223-A111-F18126FE1428}"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274022D8-A83F-4B02-A367-84E3D2F280B4}" type="datetimeFigureOut">
              <a:rPr lang="es-ES" smtClean="0"/>
              <a:pPr/>
              <a:t>25/05/2008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F82C1BB-42E2-4223-A111-F18126FE1428}"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274022D8-A83F-4B02-A367-84E3D2F280B4}" type="datetimeFigureOut">
              <a:rPr lang="es-ES" smtClean="0"/>
              <a:pPr/>
              <a:t>25/05/2008</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AF82C1BB-42E2-4223-A111-F18126FE1428}"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274022D8-A83F-4B02-A367-84E3D2F280B4}" type="datetimeFigureOut">
              <a:rPr lang="es-ES" smtClean="0"/>
              <a:pPr/>
              <a:t>25/05/2008</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AF82C1BB-42E2-4223-A111-F18126FE1428}"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74022D8-A83F-4B02-A367-84E3D2F280B4}" type="datetimeFigureOut">
              <a:rPr lang="es-ES" smtClean="0"/>
              <a:pPr/>
              <a:t>25/05/2008</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AF82C1BB-42E2-4223-A111-F18126FE1428}"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4022D8-A83F-4B02-A367-84E3D2F280B4}" type="datetimeFigureOut">
              <a:rPr lang="es-ES" smtClean="0"/>
              <a:pPr/>
              <a:t>25/05/2008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F82C1BB-42E2-4223-A111-F18126FE1428}"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74022D8-A83F-4B02-A367-84E3D2F280B4}" type="datetimeFigureOut">
              <a:rPr lang="es-ES" smtClean="0"/>
              <a:pPr/>
              <a:t>25/05/2008</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F82C1BB-42E2-4223-A111-F18126FE1428}"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4022D8-A83F-4B02-A367-84E3D2F280B4}" type="datetimeFigureOut">
              <a:rPr lang="es-ES" smtClean="0"/>
              <a:pPr/>
              <a:t>25/05/2008</a:t>
            </a:fld>
            <a:endParaRPr lang="es-E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82C1BB-42E2-4223-A111-F18126FE1428}"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71472" y="1260491"/>
            <a:ext cx="8072494" cy="4525963"/>
          </a:xfrm>
        </p:spPr>
        <p:txBody>
          <a:bodyPr>
            <a:noAutofit/>
          </a:bodyPr>
          <a:lstStyle/>
          <a:p>
            <a:pPr>
              <a:buNone/>
            </a:pPr>
            <a:r>
              <a:rPr lang="es-ES" sz="3600" b="1" dirty="0" smtClean="0">
                <a:solidFill>
                  <a:srgbClr val="FFFF00"/>
                </a:solidFill>
                <a:effectLst>
                  <a:glow rad="101600">
                    <a:schemeClr val="tx1">
                      <a:alpha val="60000"/>
                    </a:schemeClr>
                  </a:glow>
                </a:effectLst>
              </a:rPr>
              <a:t>	Este </a:t>
            </a:r>
            <a:r>
              <a:rPr lang="es-VE" sz="3600" b="1" dirty="0" smtClean="0">
                <a:solidFill>
                  <a:srgbClr val="FFFF00"/>
                </a:solidFill>
                <a:effectLst>
                  <a:glow rad="101600">
                    <a:schemeClr val="tx1">
                      <a:alpha val="60000"/>
                    </a:schemeClr>
                  </a:glow>
                </a:effectLst>
              </a:rPr>
              <a:t>ministerio</a:t>
            </a:r>
            <a:r>
              <a:rPr lang="es-ES" sz="3600" b="1" dirty="0" smtClean="0">
                <a:solidFill>
                  <a:srgbClr val="FFFF00"/>
                </a:solidFill>
                <a:effectLst>
                  <a:glow rad="101600">
                    <a:schemeClr val="tx1">
                      <a:alpha val="60000"/>
                    </a:schemeClr>
                  </a:glow>
                </a:effectLst>
              </a:rPr>
              <a:t> se preocupa de ofrecer una base sólida donde el nuevo miembro </a:t>
            </a:r>
            <a:r>
              <a:rPr lang="es-ES" sz="3600" b="1" u="sng" dirty="0" smtClean="0">
                <a:solidFill>
                  <a:srgbClr val="FFFF00"/>
                </a:solidFill>
                <a:effectLst>
                  <a:glow rad="101600">
                    <a:schemeClr val="tx1">
                      <a:alpha val="60000"/>
                    </a:schemeClr>
                  </a:glow>
                </a:effectLst>
              </a:rPr>
              <a:t>pueda fundamentar su fe, encontrar compañerismo, amistad y ser entrenado</a:t>
            </a:r>
            <a:r>
              <a:rPr lang="es-ES" sz="3600" b="1" dirty="0" smtClean="0">
                <a:solidFill>
                  <a:srgbClr val="FFFF00"/>
                </a:solidFill>
                <a:effectLst>
                  <a:glow rad="101600">
                    <a:schemeClr val="tx1">
                      <a:alpha val="60000"/>
                    </a:schemeClr>
                  </a:glow>
                </a:effectLst>
              </a:rPr>
              <a:t> para que a corto plazo pueda ser un discípulo de Cristo Jesús.</a:t>
            </a:r>
          </a:p>
          <a:p>
            <a:pPr>
              <a:buNone/>
            </a:pPr>
            <a:endParaRPr lang="es-ES" sz="3600" b="1" dirty="0" smtClean="0">
              <a:solidFill>
                <a:srgbClr val="FFFF00"/>
              </a:solidFill>
              <a:effectLst>
                <a:glow rad="101600">
                  <a:schemeClr val="tx1">
                    <a:alpha val="60000"/>
                  </a:schemeClr>
                </a:glow>
              </a:effectLst>
            </a:endParaRPr>
          </a:p>
        </p:txBody>
      </p:sp>
      <p:sp>
        <p:nvSpPr>
          <p:cNvPr id="7" name="1 Título"/>
          <p:cNvSpPr>
            <a:spLocks noGrp="1"/>
          </p:cNvSpPr>
          <p:nvPr>
            <p:ph type="title"/>
          </p:nvPr>
        </p:nvSpPr>
        <p:spPr>
          <a:xfrm>
            <a:off x="457200" y="274638"/>
            <a:ext cx="8229600" cy="1143000"/>
          </a:xfrm>
        </p:spPr>
        <p:txBody>
          <a:bodyPr>
            <a:normAutofit/>
          </a:bodyPr>
          <a:lstStyle/>
          <a:p>
            <a:r>
              <a:rPr lang="pt-BR" b="1" dirty="0" smtClean="0">
                <a:solidFill>
                  <a:schemeClr val="bg1"/>
                </a:solidFill>
                <a:effectLst>
                  <a:glow rad="101600">
                    <a:schemeClr val="tx1">
                      <a:alpha val="60000"/>
                    </a:schemeClr>
                  </a:glow>
                </a:effectLst>
              </a:rPr>
              <a:t>Objetivo de Este </a:t>
            </a:r>
            <a:r>
              <a:rPr lang="es-ES" b="1" dirty="0" smtClean="0">
                <a:solidFill>
                  <a:schemeClr val="bg1"/>
                </a:solidFill>
                <a:effectLst>
                  <a:glow rad="101600">
                    <a:schemeClr val="tx1">
                      <a:alpha val="60000"/>
                    </a:schemeClr>
                  </a:glow>
                </a:effectLst>
              </a:rPr>
              <a:t>Ministerio</a:t>
            </a:r>
            <a:endParaRPr lang="es-ES" dirty="0">
              <a:solidFill>
                <a:schemeClr val="bg1"/>
              </a:solidFill>
              <a:effectLst>
                <a:glow rad="101600">
                  <a:schemeClr val="tx1">
                    <a:alpha val="60000"/>
                  </a:schemeClr>
                </a:glow>
              </a:effectLst>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71472" y="1260491"/>
            <a:ext cx="8072494"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Justamente antes de su ascensión, Jesús les mandó a sus discípulos: "Por tanto, id y haced discípulos en todas las naciones, bautizándolos en el Nombre del Padre, del Hijo y del Espíritu Santo, enseñándoles que guarden todo lo que os he mandado. Y yo estoy con vosotros todos los días, hasta el fin del mundo" (Mateo 28: 19,20). </a:t>
            </a:r>
          </a:p>
        </p:txBody>
      </p:sp>
      <p:sp>
        <p:nvSpPr>
          <p:cNvPr id="7" name="1 Título"/>
          <p:cNvSpPr>
            <a:spLocks noGrp="1"/>
          </p:cNvSpPr>
          <p:nvPr>
            <p:ph type="title"/>
          </p:nvPr>
        </p:nvSpPr>
        <p:spPr>
          <a:xfrm>
            <a:off x="457200" y="274638"/>
            <a:ext cx="8229600" cy="1143000"/>
          </a:xfrm>
        </p:spPr>
        <p:txBody>
          <a:bodyPr>
            <a:normAutofit/>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Filosofía: </a:t>
            </a:r>
            <a:endParaRPr lang="es-ES" dirty="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71472" y="1260491"/>
            <a:ext cx="8072494"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Elaborando sobre la función de sus seguidores, dijo Jesús: "No me elegisteis vosotros a mí, sino que yo os elegí a vosotros, para que vayáis y llevéis fruto, y vuestro fruto permanezca; para que todo lo que pidáis al Padre en mi Nombre, Él os lo dé” (Juan 15:16). </a:t>
            </a:r>
          </a:p>
          <a:p>
            <a:pPr>
              <a:buNone/>
            </a:pPr>
            <a:endParaRPr lang="es-ES" sz="3600" b="1" dirty="0" smtClean="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Filosofía: </a:t>
            </a:r>
            <a:endParaRPr lang="es-ES" dirty="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260491"/>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“Hay que tratar con paciencia y ternura a los recién llegados a la fe, y los miembros más antiguos de la iglesia tienen el deber de encontrar la forma de proporcionar ayuda, simpatía e instrucción para los que han salido de otras iglesias por amor a la verdad… (</a:t>
            </a:r>
            <a:r>
              <a:rPr lang="es-ES" sz="3600" b="1" dirty="0" err="1" smtClean="0">
                <a:solidFill>
                  <a:srgbClr val="FFFF00"/>
                </a:solidFill>
                <a:effectLst>
                  <a:glow rad="101600">
                    <a:schemeClr val="tx1">
                      <a:alpha val="60000"/>
                    </a:schemeClr>
                  </a:glow>
                  <a:outerShdw blurRad="38100" dist="38100" dir="2700000" algn="tl">
                    <a:srgbClr val="000000">
                      <a:alpha val="43137"/>
                    </a:srgbClr>
                  </a:outerShdw>
                </a:effectLst>
              </a:rPr>
              <a:t>Review</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and </a:t>
            </a:r>
            <a:r>
              <a:rPr lang="es-ES" sz="3600" b="1" dirty="0" err="1" smtClean="0">
                <a:solidFill>
                  <a:srgbClr val="FFFF00"/>
                </a:solidFill>
                <a:effectLst>
                  <a:glow rad="101600">
                    <a:schemeClr val="tx1">
                      <a:alpha val="60000"/>
                    </a:schemeClr>
                  </a:glow>
                  <a:outerShdw blurRad="38100" dist="38100" dir="2700000" algn="tl">
                    <a:srgbClr val="000000">
                      <a:alpha val="43137"/>
                    </a:srgbClr>
                  </a:outerShdw>
                </a:effectLst>
              </a:rPr>
              <a:t>Herald</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28 de abril, 1896). </a:t>
            </a:r>
          </a:p>
          <a:p>
            <a:pPr>
              <a:buNone/>
            </a:pPr>
            <a:endParaRPr lang="es-ES" sz="3600" b="1" dirty="0" smtClean="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Hay Que Ayudarles Pacientemente</a:t>
            </a:r>
            <a:endParaRPr lang="es-ES" dirty="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260491"/>
            <a:ext cx="9001156"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“Después que las personas se han convertido a la verdad, es necesario cuidarlas.  El celo de muchos ministros e iglesias parece cesar tan pronto como cierta medida de éxito acompaña sus esfuerzos.  No se dan cuenta de que muchos recién convertidos necesitan cuidados, atención vigilante, ayuda y estímulo.</a:t>
            </a:r>
          </a:p>
        </p:txBody>
      </p:sp>
      <p:sp>
        <p:nvSpPr>
          <p:cNvPr id="7" name="1 Título"/>
          <p:cNvSpPr>
            <a:spLocks noGrp="1"/>
          </p:cNvSpPr>
          <p:nvPr>
            <p:ph type="title"/>
          </p:nvPr>
        </p:nvSpPr>
        <p:spPr>
          <a:xfrm>
            <a:off x="457200" y="274638"/>
            <a:ext cx="8229600" cy="1143000"/>
          </a:xfrm>
        </p:spPr>
        <p:txBody>
          <a:bodyPr>
            <a:normAutofit/>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Atención Vigilante Y Estímulo</a:t>
            </a:r>
            <a:endParaRPr lang="es-ES" dirty="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260491"/>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No se los debe dejar solos, a merced de las más poderosas tentaciones de Satanás; necesitan ser educados con respecto a sus deberes; hay que tratarlos bondadosamente, conducirlos, visitarlos y orar con ellos.  Estas almas necesitan el alimento asignado a cada uno a su debido tiempo. (Joyas de los Testimonios, tomo 1, pp. 455, 456.  Año 1876).</a:t>
            </a:r>
          </a:p>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3600" b="1" dirty="0" smtClean="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Atención Vigilante Y Estímulo</a:t>
            </a:r>
            <a:endParaRPr lang="es-ES" dirty="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142984"/>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“Todos somos miembros de una sola familia en Cristo.  Dios es nuestro Padre y espera que nos interesemos en los miembros de su familia; pero no desea que manifestemos un interés casual, sino un interés decidido y continuo… (</a:t>
            </a:r>
            <a:r>
              <a:rPr lang="es-ES" sz="3600" b="1" i="1" dirty="0" smtClean="0">
                <a:solidFill>
                  <a:srgbClr val="FFFF00"/>
                </a:solidFill>
                <a:effectLst>
                  <a:glow rad="101600">
                    <a:schemeClr val="tx1">
                      <a:alpha val="60000"/>
                    </a:schemeClr>
                  </a:glow>
                  <a:outerShdw blurRad="38100" dist="38100" dir="2700000" algn="tl">
                    <a:srgbClr val="000000">
                      <a:alpha val="43137"/>
                    </a:srgbClr>
                  </a:outerShdw>
                </a:effectLst>
              </a:rPr>
              <a:t>El evangelismo, </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pp. 258, 259).</a:t>
            </a:r>
          </a:p>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a:t>
            </a:r>
          </a:p>
        </p:txBody>
      </p:sp>
      <p:sp>
        <p:nvSpPr>
          <p:cNvPr id="7" name="1 Título"/>
          <p:cNvSpPr>
            <a:spLocks noGrp="1"/>
          </p:cNvSpPr>
          <p:nvPr>
            <p:ph type="title"/>
          </p:nvPr>
        </p:nvSpPr>
        <p:spPr>
          <a:xfrm>
            <a:off x="457200" y="274638"/>
            <a:ext cx="8229600" cy="1143000"/>
          </a:xfrm>
        </p:spPr>
        <p:txBody>
          <a:bodyPr>
            <a:normAutofit/>
          </a:bodyPr>
          <a:lstStyle/>
          <a:p>
            <a:r>
              <a:rPr lang="es-ES" b="1" dirty="0" smtClean="0">
                <a:solidFill>
                  <a:schemeClr val="bg1"/>
                </a:solidFill>
                <a:effectLst>
                  <a:glow rad="101600">
                    <a:schemeClr val="tx1">
                      <a:alpha val="60000"/>
                    </a:schemeClr>
                  </a:glow>
                </a:effectLst>
              </a:rPr>
              <a:t>	El Plan De Custodia.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142984"/>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Una de las grandes preocupaciones actuales de la iglesia adventista se ve recalcada en la necesidad de ver permanecer en ella como discípulos activos a aquellos inscritos para el reino de Dios. </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3600" b="1" dirty="0" smtClean="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b="1" dirty="0" smtClean="0">
                <a:solidFill>
                  <a:schemeClr val="bg1"/>
                </a:solidFill>
                <a:effectLst>
                  <a:glow rad="101600">
                    <a:schemeClr val="tx1">
                      <a:alpha val="60000"/>
                    </a:schemeClr>
                  </a:glow>
                </a:effectLst>
              </a:rPr>
              <a:t>	El Plan De Custodia.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403367"/>
            <a:ext cx="8501122" cy="4525963"/>
          </a:xfrm>
        </p:spPr>
        <p:txBody>
          <a:bodyPr>
            <a:noAutofit/>
          </a:bodyPr>
          <a:lstStyle/>
          <a:p>
            <a:pPr>
              <a:buNone/>
            </a:pPr>
            <a:r>
              <a:rPr lang="es-ES" sz="3600" b="1" dirty="0" smtClean="0">
                <a:solidFill>
                  <a:srgbClr val="FFFF00"/>
                </a:solidFill>
                <a:effectLst>
                  <a:glow rad="101600">
                    <a:schemeClr val="tx1">
                      <a:alpha val="60000"/>
                    </a:schemeClr>
                  </a:glow>
                </a:effectLst>
              </a:rPr>
              <a:t> 	 Los adventistas del séptimo día en todo el mundo se regocijan por el rápido crecimiento de la feligresía en años recientes. La iglesia ve este hecho como una evidencia de la obra del Espíritu Santo y como un cumplimiento de la profecía bíblica (Mateo 24:14, Apocalipsis 14: 6,7). </a:t>
            </a:r>
          </a:p>
        </p:txBody>
      </p:sp>
      <p:sp>
        <p:nvSpPr>
          <p:cNvPr id="7" name="1 Título"/>
          <p:cNvSpPr>
            <a:spLocks noGrp="1"/>
          </p:cNvSpPr>
          <p:nvPr>
            <p:ph type="title"/>
          </p:nvPr>
        </p:nvSpPr>
        <p:spPr>
          <a:xfrm>
            <a:off x="457200" y="274638"/>
            <a:ext cx="8229600" cy="1143000"/>
          </a:xfrm>
        </p:spPr>
        <p:txBody>
          <a:bodyPr>
            <a:normAutofit fontScale="90000"/>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Conservación De Los Nuevos Miembros. “Un Llamado”</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Actualmente hay indicaciones de que la iglesia pierde anualmente un 28 por ciento aproximadamente de los nuevos miembros que entran a la misma. Algunas pérdidas de miembros ocurren entre los nuevos conversos; </a:t>
            </a:r>
          </a:p>
        </p:txBody>
      </p:sp>
      <p:sp>
        <p:nvSpPr>
          <p:cNvPr id="7" name="1 Título"/>
          <p:cNvSpPr>
            <a:spLocks noGrp="1"/>
          </p:cNvSpPr>
          <p:nvPr>
            <p:ph type="title"/>
          </p:nvPr>
        </p:nvSpPr>
        <p:spPr>
          <a:xfrm>
            <a:off x="457200" y="274638"/>
            <a:ext cx="8229600" cy="1143000"/>
          </a:xfrm>
        </p:spPr>
        <p:txBody>
          <a:bodyPr>
            <a:normAutofit fontScale="90000"/>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Conservación De Los Nuevos Miembros. “Un Llamado”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5400" b="1" dirty="0" smtClean="0">
                <a:solidFill>
                  <a:schemeClr val="bg1"/>
                </a:solidFill>
                <a:effectLst>
                  <a:glow rad="101600">
                    <a:schemeClr val="tx1">
                      <a:alpha val="60000"/>
                    </a:schemeClr>
                  </a:glow>
                </a:effectLst>
              </a:rPr>
              <a:t>Introducción</a:t>
            </a:r>
            <a:endParaRPr lang="es-ES" dirty="0">
              <a:solidFill>
                <a:schemeClr val="bg1"/>
              </a:solidFill>
              <a:effectLst>
                <a:glow rad="101600">
                  <a:schemeClr val="tx1">
                    <a:alpha val="60000"/>
                  </a:schemeClr>
                </a:glow>
              </a:effectLst>
            </a:endParaRPr>
          </a:p>
        </p:txBody>
      </p:sp>
      <p:sp>
        <p:nvSpPr>
          <p:cNvPr id="3" name="2 Marcador de contenido"/>
          <p:cNvSpPr>
            <a:spLocks noGrp="1"/>
          </p:cNvSpPr>
          <p:nvPr>
            <p:ph idx="1"/>
          </p:nvPr>
        </p:nvSpPr>
        <p:spPr>
          <a:xfrm>
            <a:off x="457200" y="1260491"/>
            <a:ext cx="8229600"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Los hijos esperan satisfacer a los padres, consciente o inconscientemente se sienten responsables de mantener el bienestar familiar. Cuando llega un hermanito su seguridad y responsabilidad se puede tambalear, el sentirse sustituido dejando de ser el pequeño de la casa, puede desembocar en un complejo de inferioridad </a:t>
            </a:r>
          </a:p>
          <a:p>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Las investigaciones con respecto a cuál sea la razón por la que los miembros dejan la Iglesia Adventista del Séptimo Día, sugieren que los factores sociales y de relación son mucho más significativos que los desacuerdos con respecto a las enseñanzas de la denominación. </a:t>
            </a: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fontScale="90000"/>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Conservación De Los Nuevos Miembros. “Un Llamado”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501122" cy="4525963"/>
          </a:xfrm>
        </p:spPr>
        <p:txBody>
          <a:bodyPr>
            <a:noAutofit/>
          </a:bodyPr>
          <a:lstStyle/>
          <a:p>
            <a:pPr>
              <a:buNone/>
            </a:pPr>
            <a:r>
              <a:rPr lang="es-ES" sz="3600" b="1" dirty="0" smtClean="0">
                <a:solidFill>
                  <a:srgbClr val="FFFF00"/>
                </a:solidFill>
                <a:effectLst>
                  <a:glow rad="101600">
                    <a:schemeClr val="tx1">
                      <a:alpha val="60000"/>
                    </a:schemeClr>
                  </a:glow>
                </a:effectLst>
              </a:rPr>
              <a:t>	De hecho, muchos que dejan la confraternidad de iglesia, siguen apoyando las creencias adventistas y hasta mantienen las prácticas de la iglesia durante un tiempo después de su partida.</a:t>
            </a:r>
            <a:endParaRPr lang="es-ES" sz="3600" b="1" dirty="0">
              <a:solidFill>
                <a:srgbClr val="FFFF00"/>
              </a:solidFill>
              <a:effectLst>
                <a:glow rad="101600">
                  <a:schemeClr val="tx1">
                    <a:alpha val="60000"/>
                  </a:schemeClr>
                </a:glow>
              </a:effectLst>
            </a:endParaRPr>
          </a:p>
        </p:txBody>
      </p:sp>
      <p:sp>
        <p:nvSpPr>
          <p:cNvPr id="7" name="1 Título"/>
          <p:cNvSpPr>
            <a:spLocks noGrp="1"/>
          </p:cNvSpPr>
          <p:nvPr>
            <p:ph type="title"/>
          </p:nvPr>
        </p:nvSpPr>
        <p:spPr>
          <a:xfrm>
            <a:off x="457200" y="274638"/>
            <a:ext cx="8229600" cy="1143000"/>
          </a:xfrm>
        </p:spPr>
        <p:txBody>
          <a:bodyPr>
            <a:normAutofit fontScale="90000"/>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Conservación De Los Nuevos Miembros. “Un Llamado”</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501122" cy="4525963"/>
          </a:xfrm>
        </p:spPr>
        <p:txBody>
          <a:bodyPr>
            <a:noAutofit/>
          </a:bodyPr>
          <a:lstStyle/>
          <a:p>
            <a:pPr>
              <a:buNone/>
            </a:pPr>
            <a:r>
              <a:rPr lang="es-ES" sz="3600" b="1" dirty="0" smtClean="0">
                <a:solidFill>
                  <a:srgbClr val="FFFF00"/>
                </a:solidFill>
                <a:effectLst>
                  <a:glow rad="101600">
                    <a:schemeClr val="tx1">
                      <a:alpha val="60000"/>
                    </a:schemeClr>
                  </a:glow>
                </a:effectLst>
              </a:rPr>
              <a:t>	De hecho, muchos que dejan la confraternidad de iglesia, siguen apoyando las creencias adventistas y hasta mantienen las prácticas de la iglesia durante un tiempo después de su partida.</a:t>
            </a:r>
            <a:endParaRPr lang="es-ES" sz="3600" b="1" dirty="0">
              <a:solidFill>
                <a:srgbClr val="FFFF00"/>
              </a:solidFill>
              <a:effectLst>
                <a:glow rad="101600">
                  <a:schemeClr val="tx1">
                    <a:alpha val="60000"/>
                  </a:schemeClr>
                </a:glow>
              </a:effectLst>
            </a:endParaRPr>
          </a:p>
        </p:txBody>
      </p:sp>
      <p:sp>
        <p:nvSpPr>
          <p:cNvPr id="7" name="1 Título"/>
          <p:cNvSpPr>
            <a:spLocks noGrp="1"/>
          </p:cNvSpPr>
          <p:nvPr>
            <p:ph type="title"/>
          </p:nvPr>
        </p:nvSpPr>
        <p:spPr>
          <a:xfrm>
            <a:off x="457200" y="274638"/>
            <a:ext cx="8229600" cy="1143000"/>
          </a:xfrm>
        </p:spPr>
        <p:txBody>
          <a:bodyPr>
            <a:normAutofit fontScale="90000"/>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Conservación De Los Nuevos Miembros. “Un Llamado”</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Las razones más frecuentemente citadas por las personas que dejan la iglesia están dentro de la esfera de las relaciones, la ausencia de un sentido de pertenencia y la falta de participación significativa en su congregación local y su misión. Por lo tanto, podría prevenirse la pérdida de miembros por estas razones. </a:t>
            </a: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fontScale="90000"/>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Conservación De Los Nuevos Miembros. “Un Llamado”</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Las razones más frecuentemente citadas por las personas que dejan la iglesia están dentro de la esfera de las relaciones, la ausencia de un sentido de pertenencia y la falta de participación significativa en su congregación local y su misión. Por lo tanto, podría prevenirse la pérdida de miembros por estas razones. </a:t>
            </a: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fontScale="90000"/>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Conservación De Los Nuevos Miembros. “Un Llamado”</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Las razones más frecuentemente citadas por las personas que dejan la iglesia están dentro de la esfera de las relaciones, la ausencia de un sentido de pertenencia y la falta de participación significativa en su congregación local y su misión. Por lo tanto, podría prevenirse la pérdida de miembros por estas razones. </a:t>
            </a: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fontScale="90000"/>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Conservación De Los Nuevos Miembros. “Un Llamado”</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501122" cy="4525963"/>
          </a:xfrm>
        </p:spPr>
        <p:txBody>
          <a:bodyPr>
            <a:noAutofit/>
          </a:bodyPr>
          <a:lstStyle/>
          <a:p>
            <a:pPr>
              <a:buNone/>
            </a:pPr>
            <a:r>
              <a:rPr lang="es-ES" sz="3600" b="1" dirty="0" smtClean="0">
                <a:solidFill>
                  <a:srgbClr val="FFFF00"/>
                </a:solidFill>
                <a:effectLst>
                  <a:glow rad="101600">
                    <a:schemeClr val="tx1">
                      <a:lumMod val="95000"/>
                      <a:lumOff val="5000"/>
                      <a:alpha val="60000"/>
                    </a:schemeClr>
                  </a:glow>
                  <a:outerShdw blurRad="38100" dist="38100" dir="2700000" algn="tl">
                    <a:srgbClr val="000000">
                      <a:alpha val="43137"/>
                    </a:srgbClr>
                  </a:outerShdw>
                </a:effectLst>
              </a:rPr>
              <a:t>	La Junta Directiva de la Asociación General hace un llamado a los miembros y dirigentes de todo el mundo a enfatizar nuevamente el asunto de retención de miembros y de recuperar a los que se han alejado.</a:t>
            </a:r>
            <a:endParaRPr lang="es-ES" sz="3600" b="1" dirty="0">
              <a:solidFill>
                <a:srgbClr val="FFFF00"/>
              </a:solidFill>
              <a:effectLst>
                <a:glow rad="101600">
                  <a:schemeClr val="tx1">
                    <a:lumMod val="95000"/>
                    <a:lumOff val="5000"/>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fontScale="90000"/>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Conservación De Los Nuevos Miembros. “Un Llamado”</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Esto implica la comprensión de las razones por las cuales se alejan los miembros en cada iglesia local y enfocar la atención en cómo desarrollar la capacidad de la iglesia para atraer, traer de regreso, retener y hacer participar a sus miembros en la misión de la iglesia.</a:t>
            </a: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fontScale="90000"/>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Conservación De Los Nuevos Miembros. “Un Llamado”</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Sabemos también que para retener a los nuevos miembros, son esenciales los siguientes factores, y si falta sólo uno de ellos, el miembro se debilita, pero puede sobrevivir. Si dos factores están ausentes, es casi seguro que el nuevo miembro abandone la confraternidad de los miembros de iglesia.</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fontScale="90000"/>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Conservación De Los Nuevos Miembros. “Un Llamado”</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1.	Deben ser capaces de expresar claramente sus creencias.</a:t>
            </a:r>
          </a:p>
          <a:p>
            <a:pPr marL="742950" indent="-742950">
              <a:buAutoNum type="arabicPeriod" startAt="2"/>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Deben tener amigos dentro de la congregación.</a:t>
            </a:r>
          </a:p>
          <a:p>
            <a:pPr marL="742950" indent="-742950">
              <a:buAutoNum type="arabicPeriod" startAt="2"/>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Deben participar personalmente en un ministerio significativo.</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a:t>
            </a: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fontScale="90000"/>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Conservación De Los Nuevos Miembros. “Un Llamado”</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5400" b="1" dirty="0" smtClean="0">
                <a:solidFill>
                  <a:schemeClr val="bg1"/>
                </a:solidFill>
                <a:effectLst>
                  <a:glow rad="101600">
                    <a:schemeClr val="tx1">
                      <a:alpha val="60000"/>
                    </a:schemeClr>
                  </a:glow>
                </a:effectLst>
              </a:rPr>
              <a:t>Introducción</a:t>
            </a:r>
            <a:endParaRPr lang="es-ES" dirty="0">
              <a:solidFill>
                <a:schemeClr val="bg1"/>
              </a:solidFill>
              <a:effectLst>
                <a:glow rad="101600">
                  <a:schemeClr val="tx1">
                    <a:alpha val="60000"/>
                  </a:schemeClr>
                </a:glow>
              </a:effectLst>
            </a:endParaRPr>
          </a:p>
        </p:txBody>
      </p:sp>
      <p:sp>
        <p:nvSpPr>
          <p:cNvPr id="3" name="2 Marcador de contenido"/>
          <p:cNvSpPr>
            <a:spLocks noGrp="1"/>
          </p:cNvSpPr>
          <p:nvPr>
            <p:ph idx="1"/>
          </p:nvPr>
        </p:nvSpPr>
        <p:spPr>
          <a:xfrm>
            <a:off x="457200" y="1260491"/>
            <a:ext cx="8229600"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El hermano mayor que se siente responsable de los cuidados de su hermanito, puede ser demasiado exigente con él, muchas veces presenciaremos nuestra educación reflejada en nuestro hijo mayor, que del mismo modo que fue educado transmitirá la enseñanza al pequeño. </a:t>
            </a:r>
          </a:p>
          <a:p>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Cada miembro, bautizado o no bautizado, debe ser capaz de experimentar un ambiente en el cual pueda crecer espiritualmente, además de un sentido de pertenencia e identidad y, utilizar sus dones espirituales en el avance de la misión. </a:t>
            </a: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fontScale="90000"/>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Conservación De Los Nuevos Miembros. “Un Llamado”</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Como su enfoque específico para atender la formación de los creyentes y su regreso a la iglesia. Esta iniciativa queda expresada claramente en este documento, de acuerdo a los siguientes puntos:</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“Círculo de Amistad”</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1.	Educación de la feligresía en cuestiones de apoyo y formación de los miembros y de traerlos de nuevo a la iglesia.</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2.	Entrenamiento de dirigentes y miembros en cuestiones de apoyo y formación de los miembros y de traerlos de nuevo a la iglesia.</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“Círculo de Amistad”</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3.	Menú de actividades de conservación de miembros y esfuerzos por hacerlos volver a la iglesia.</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4.	Procedimiento de ejecución.</a:t>
            </a:r>
          </a:p>
          <a:p>
            <a:pPr>
              <a:buNone/>
            </a:pP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“Círculo de Amistad”</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3.	Menú de actividades de conservación de miembros y esfuerzos por hacerlos volver a la iglesia.</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4.	Procedimiento de ejecución.</a:t>
            </a:r>
          </a:p>
          <a:p>
            <a:pPr>
              <a:buNone/>
            </a:pP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“Círculo de Amistad”</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501122"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A través de ferviente consideración y participación dispuesta de los miembros de la iglesia, se espera que este enfoque no solamente se añada a los materiales de las iglesias, sino que se traduzca en consolidación de ideas, programas y recursos para el cumplimiento de esta misión. </a:t>
            </a: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“Círculo de Amistad”</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76" y="1142984"/>
            <a:ext cx="9001156"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1.	 Mandato divino de bautizar y hacer discípulos.  (Mateo 28:18-20).</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2.	 Responsabilidad de conservarlos y prepararlos para el reino de Dios.</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3.	 Si nuestra iglesia retuviese todas las personas que bautiza, ¿cuántos miembros tendría hoy? ¿Cuántos más impactaríamos al mundo si todos permanecieran unidos a Cristo y a su iglesia?</a:t>
            </a:r>
          </a:p>
        </p:txBody>
      </p:sp>
      <p:sp>
        <p:nvSpPr>
          <p:cNvPr id="7" name="1 Título"/>
          <p:cNvSpPr>
            <a:spLocks noGrp="1"/>
          </p:cNvSpPr>
          <p:nvPr>
            <p:ph type="title"/>
          </p:nvPr>
        </p:nvSpPr>
        <p:spPr>
          <a:xfrm>
            <a:off x="457200" y="274638"/>
            <a:ext cx="8229600" cy="1143000"/>
          </a:xfrm>
        </p:spPr>
        <p:txBody>
          <a:bodyPr>
            <a:normAutofit/>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“Círculo de Amistad” Filosofía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76" y="1142984"/>
            <a:ext cx="9001156"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4. La apostasía es básicamente un problema social.</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No concuerdan con la doctrina 	</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1.3</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No pueden vivir con los principios	18.8%</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Disidencia		                  	</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3.9</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Falta de compañerismo		</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76.62</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a:t>
            </a:r>
          </a:p>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5. Fortalecer el discipulado y el compañerismo cristiano en la iglesia.</a:t>
            </a:r>
          </a:p>
          <a:p>
            <a:pPr>
              <a:buNone/>
            </a:pP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“Círculo de Amistad” Filosofía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76" y="1142984"/>
            <a:ext cx="9001156"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Estos son grupos pequeños que proveen una atención más personalizada al nuevo creyente y proporcionan el mejor lugar para nutrir el discipulado.  </a:t>
            </a: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“Círculo de Amistad” </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76" y="1142984"/>
            <a:ext cx="9001156"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El trabajo misionero no acaba cuando alguien es bautizado, sino que se le continúa dando amistad y atención al nuevo creyente, integrándolo en la vida de la iglesia, ayudándole a “crecer en la gracia y el conocimiento de nuestro Señor Jesucristo” (2 Pedro 3:18), y capacitándolo para el servicio.</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“Círculo de Amistad”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 sz="3600" b="1" dirty="0" smtClean="0">
                <a:solidFill>
                  <a:srgbClr val="FFFF00"/>
                </a:solidFill>
                <a:effectLst>
                  <a:glow rad="101600">
                    <a:schemeClr val="tx1">
                      <a:alpha val="60000"/>
                    </a:schemeClr>
                  </a:glow>
                </a:effectLst>
              </a:rPr>
              <a:t>	Hay que enseñar desde la flexibilidad canalizar el perfeccionismo y mostrar que los errores tienen solución, y que nunca interferirán en el amor y la armonía familiar. </a:t>
            </a:r>
          </a:p>
          <a:p>
            <a:pPr>
              <a:buNone/>
            </a:pPr>
            <a:r>
              <a:rPr lang="es-ES" sz="3600" b="1" dirty="0" smtClean="0">
                <a:solidFill>
                  <a:srgbClr val="FFFF00"/>
                </a:solidFill>
                <a:effectLst>
                  <a:glow rad="101600">
                    <a:schemeClr val="tx1">
                      <a:alpha val="60000"/>
                    </a:schemeClr>
                  </a:glow>
                </a:effectLst>
              </a:rPr>
              <a:t>	</a:t>
            </a:r>
            <a:endParaRPr lang="es-ES" sz="3600" b="1" dirty="0">
              <a:solidFill>
                <a:srgbClr val="FFFF00"/>
              </a:solidFill>
              <a:effectLst>
                <a:glow rad="101600">
                  <a:schemeClr val="tx1">
                    <a:alpha val="60000"/>
                  </a:schemeClr>
                </a:glo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sz="5400" b="1" dirty="0" smtClean="0">
                <a:solidFill>
                  <a:schemeClr val="bg1"/>
                </a:solidFill>
                <a:effectLst>
                  <a:glow rad="101600">
                    <a:schemeClr val="tx1">
                      <a:alpha val="60000"/>
                    </a:schemeClr>
                  </a:glow>
                </a:effectLst>
              </a:rPr>
              <a:t>Introducción</a:t>
            </a:r>
            <a:endParaRPr lang="es-ES" dirty="0">
              <a:solidFill>
                <a:schemeClr val="bg1"/>
              </a:solidFill>
              <a:effectLst>
                <a:glow rad="101600">
                  <a:schemeClr val="tx1">
                    <a:alpha val="60000"/>
                  </a:schemeClr>
                </a:glow>
              </a:effectLst>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2214554"/>
            <a:ext cx="9001156"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	La salvación únicamente por gracia.</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b.	La aceptación de Jesús como Salvador y Señor.</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c.	La seguridad de la salvación y la victoria definitiva por medio de la obra final de Cristo en el santuario celestial</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38" y="928670"/>
            <a:ext cx="8858280" cy="1143000"/>
          </a:xfrm>
        </p:spPr>
        <p:txBody>
          <a:bodyPr>
            <a:normAutofit fontScale="90000"/>
          </a:bodyPr>
          <a:lstStyle/>
          <a:p>
            <a:r>
              <a:rPr lang="es-ES" b="1" dirty="0" smtClean="0">
                <a:solidFill>
                  <a:schemeClr val="bg1"/>
                </a:solidFill>
                <a:effectLst>
                  <a:glow rad="101600">
                    <a:schemeClr val="tx1">
                      <a:alpha val="60000"/>
                    </a:schemeClr>
                  </a:glow>
                  <a:outerShdw blurRad="38100" dist="38100" dir="2700000" algn="tl">
                    <a:srgbClr val="000000">
                      <a:alpha val="43137"/>
                    </a:srgbClr>
                  </a:outerShdw>
                </a:effectLst>
              </a:rPr>
              <a:t>	Un Discipulado Radical Con Jesucristo Y Un Compromiso Con Su Misión (Marcos 3:14).</a:t>
            </a:r>
            <a:br>
              <a:rPr lang="es-ES" b="1" dirty="0" smtClean="0">
                <a:solidFill>
                  <a:schemeClr val="bg1"/>
                </a:solidFill>
                <a:effectLst>
                  <a:glow rad="101600">
                    <a:schemeClr val="tx1">
                      <a:alpha val="60000"/>
                    </a:schemeClr>
                  </a:glow>
                  <a:outerShdw blurRad="38100" dist="38100" dir="2700000" algn="tl">
                    <a:srgbClr val="000000">
                      <a:alpha val="43137"/>
                    </a:srgbClr>
                  </a:outerShdw>
                </a:effectLst>
              </a:rPr>
            </a:br>
            <a:endParaRPr lang="es-ES" b="1" dirty="0" smtClean="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857364"/>
            <a:ext cx="9001156"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d.	Un mensaje de restauración total: física, mental y espiritual, llevada a cabo por medio del llamado a purificar la mente, a conservar el cuerpo sano y a desarrollar una estrecha relación con Jesús mediante la observancia del sábado.</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38" y="785794"/>
            <a:ext cx="8858280" cy="1143000"/>
          </a:xfrm>
        </p:spPr>
        <p:txBody>
          <a:bodyPr>
            <a:noAutofit/>
          </a:bodyPr>
          <a:lstStyle/>
          <a:p>
            <a:r>
              <a:rPr lang="es-ES" sz="3200" b="1" dirty="0" smtClean="0">
                <a:solidFill>
                  <a:schemeClr val="bg1"/>
                </a:solidFill>
                <a:effectLst>
                  <a:glow rad="101600">
                    <a:schemeClr val="tx1">
                      <a:alpha val="60000"/>
                    </a:schemeClr>
                  </a:glow>
                  <a:outerShdw blurRad="38100" dist="38100" dir="2700000" algn="tl">
                    <a:srgbClr val="000000">
                      <a:alpha val="43137"/>
                    </a:srgbClr>
                  </a:outerShdw>
                </a:effectLst>
              </a:rPr>
              <a:t>	Un Discipulado Radical Con Jesucristo Y Un Compromiso Con Su Misión (Marcos 3:14).</a:t>
            </a:r>
            <a:br>
              <a:rPr lang="es-ES" sz="3200" b="1" dirty="0" smtClean="0">
                <a:solidFill>
                  <a:schemeClr val="bg1"/>
                </a:solidFill>
                <a:effectLst>
                  <a:glow rad="101600">
                    <a:schemeClr val="tx1">
                      <a:alpha val="60000"/>
                    </a:schemeClr>
                  </a:glow>
                  <a:outerShdw blurRad="38100" dist="38100" dir="2700000" algn="tl">
                    <a:srgbClr val="000000">
                      <a:alpha val="43137"/>
                    </a:srgbClr>
                  </a:outerShdw>
                </a:effectLst>
              </a:rPr>
            </a:br>
            <a:endParaRPr lang="es-ES" sz="3200" b="1" dirty="0" smtClean="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857364"/>
            <a:ext cx="9001156"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e.	Una comprensión de la verdad profética, tal como está ilustrada en las profecías de Daniel y Apocalipsis. Factores que crean una urgencia para entrar en el discipulado a fin de prepararse para el regreso de Cristo. (R</a:t>
            </a:r>
            <a:r>
              <a:rPr lang="es-ES" sz="4000" b="1" i="1" dirty="0" smtClean="0">
                <a:solidFill>
                  <a:srgbClr val="FFFF00"/>
                </a:solidFill>
                <a:effectLst>
                  <a:glow rad="101600">
                    <a:schemeClr val="tx1">
                      <a:alpha val="60000"/>
                    </a:schemeClr>
                  </a:glow>
                  <a:outerShdw blurRad="38100" dist="38100" dir="2700000" algn="tl">
                    <a:srgbClr val="000000">
                      <a:alpha val="43137"/>
                    </a:srgbClr>
                  </a:outerShdw>
                </a:effectLst>
              </a:rPr>
              <a:t>eavivamiento del Discipulado</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p. 113).</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38" y="785794"/>
            <a:ext cx="8858280" cy="1143000"/>
          </a:xfrm>
        </p:spPr>
        <p:txBody>
          <a:bodyPr>
            <a:noAutofit/>
          </a:bodyPr>
          <a:lstStyle/>
          <a:p>
            <a:r>
              <a:rPr lang="es-ES" sz="3200" b="1" dirty="0" smtClean="0">
                <a:solidFill>
                  <a:schemeClr val="bg1"/>
                </a:solidFill>
                <a:effectLst>
                  <a:glow rad="101600">
                    <a:schemeClr val="tx1">
                      <a:alpha val="60000"/>
                    </a:schemeClr>
                  </a:glow>
                  <a:outerShdw blurRad="38100" dist="38100" dir="2700000" algn="tl">
                    <a:srgbClr val="000000">
                      <a:alpha val="43137"/>
                    </a:srgbClr>
                  </a:outerShdw>
                </a:effectLst>
              </a:rPr>
              <a:t>	Un Discipulado Radical Con Jesucristo Y Un Compromiso Con Su Misión (Marcos 3:14).</a:t>
            </a:r>
            <a:br>
              <a:rPr lang="es-ES" sz="3200" b="1" dirty="0" smtClean="0">
                <a:solidFill>
                  <a:schemeClr val="bg1"/>
                </a:solidFill>
                <a:effectLst>
                  <a:glow rad="101600">
                    <a:schemeClr val="tx1">
                      <a:alpha val="60000"/>
                    </a:schemeClr>
                  </a:glow>
                  <a:outerShdw blurRad="38100" dist="38100" dir="2700000" algn="tl">
                    <a:srgbClr val="000000">
                      <a:alpha val="43137"/>
                    </a:srgbClr>
                  </a:outerShdw>
                </a:effectLst>
              </a:rPr>
            </a:br>
            <a:endParaRPr lang="es-ES" sz="3200" b="1" dirty="0" smtClean="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500174"/>
            <a:ext cx="9001156"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1.	</a:t>
            </a:r>
            <a:r>
              <a:rPr lang="es-ES" sz="4000" b="1" u="sng" dirty="0" smtClean="0">
                <a:solidFill>
                  <a:srgbClr val="FFFF00"/>
                </a:solidFill>
                <a:effectLst>
                  <a:glow rad="101600">
                    <a:schemeClr val="tx1">
                      <a:alpha val="60000"/>
                    </a:schemeClr>
                  </a:glow>
                  <a:outerShdw blurRad="38100" dist="38100" dir="2700000" algn="tl">
                    <a:srgbClr val="000000">
                      <a:alpha val="43137"/>
                    </a:srgbClr>
                  </a:outerShdw>
                </a:effectLst>
              </a:rPr>
              <a:t>Esta iniciativa se desarrolla de la siguiente manera</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t>
            </a:r>
          </a:p>
          <a:p>
            <a:pPr lvl="0"/>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Educación de la feligresía en la conservación y retención.</a:t>
            </a:r>
          </a:p>
          <a:p>
            <a:pPr lvl="0"/>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Capacitación de liderazgo y de los miembros de la iglesia.</a:t>
            </a: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Estrategia</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314" y="1500174"/>
            <a:ext cx="9001156"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1.	</a:t>
            </a:r>
            <a:r>
              <a:rPr lang="es-ES" sz="4000" b="1" u="sng" dirty="0" smtClean="0">
                <a:solidFill>
                  <a:srgbClr val="FFFF00"/>
                </a:solidFill>
                <a:effectLst>
                  <a:glow rad="101600">
                    <a:schemeClr val="tx1">
                      <a:alpha val="60000"/>
                    </a:schemeClr>
                  </a:glow>
                  <a:outerShdw blurRad="38100" dist="38100" dir="2700000" algn="tl">
                    <a:srgbClr val="000000">
                      <a:alpha val="43137"/>
                    </a:srgbClr>
                  </a:outerShdw>
                </a:effectLst>
              </a:rPr>
              <a:t>Esta iniciativa se desarrolla de la siguiente manera</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t>
            </a:r>
          </a:p>
          <a:p>
            <a:pPr lvl="0"/>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Un menú departamental para la atención del nuevo creyente.</a:t>
            </a:r>
          </a:p>
          <a:p>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Implementación del proceso.</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Estrategia</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214422"/>
            <a:ext cx="9001156" cy="4525963"/>
          </a:xfrm>
        </p:spPr>
        <p:txBody>
          <a:bodyPr>
            <a:noAutofit/>
          </a:bodyPr>
          <a:lstStyle/>
          <a:p>
            <a:pPr lvl="0">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2.  </a:t>
            </a:r>
            <a:r>
              <a:rPr lang="es-ES" sz="4000" b="1" u="sng" dirty="0" smtClean="0">
                <a:solidFill>
                  <a:srgbClr val="FFFF00"/>
                </a:solidFill>
                <a:effectLst>
                  <a:glow rad="101600">
                    <a:schemeClr val="tx1">
                      <a:alpha val="60000"/>
                    </a:schemeClr>
                  </a:glow>
                  <a:outerShdw blurRad="38100" dist="38100" dir="2700000" algn="tl">
                    <a:srgbClr val="000000">
                      <a:alpha val="43137"/>
                    </a:srgbClr>
                  </a:outerShdw>
                </a:effectLst>
              </a:rPr>
              <a:t>Una estrategia continua</a:t>
            </a:r>
            <a:endParaRPr lang="es-ES" sz="4000" b="1" dirty="0" smtClean="0">
              <a:solidFill>
                <a:srgbClr val="FFFF00"/>
              </a:solidFill>
              <a:effectLst>
                <a:glow rad="101600">
                  <a:schemeClr val="tx1">
                    <a:alpha val="60000"/>
                  </a:schemeClr>
                </a:glow>
                <a:outerShdw blurRad="38100" dist="38100" dir="2700000" algn="tl">
                  <a:srgbClr val="000000">
                    <a:alpha val="43137"/>
                  </a:srgbClr>
                </a:outerShdw>
              </a:effectLst>
            </a:endParaRPr>
          </a:p>
          <a:p>
            <a:pPr lvl="0"/>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Asegurarse que los nuevos creyentes se conviertan en discípulos después del bautismo</a:t>
            </a:r>
          </a:p>
          <a:p>
            <a:pPr lvl="0"/>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Deben considerar su bautismo como una dedicación al servicio y no solamente como un símbolo del perdón de los pecados.</a:t>
            </a: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Estrategia</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314" y="1500174"/>
            <a:ext cx="9001156" cy="4525963"/>
          </a:xfrm>
        </p:spPr>
        <p:txBody>
          <a:bodyPr>
            <a:noAutofit/>
          </a:bodyPr>
          <a:lstStyle/>
          <a:p>
            <a:pPr lvl="0">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2.  </a:t>
            </a:r>
            <a:r>
              <a:rPr lang="es-ES" sz="4000" b="1" u="sng" dirty="0" smtClean="0">
                <a:solidFill>
                  <a:srgbClr val="FFFF00"/>
                </a:solidFill>
                <a:effectLst>
                  <a:glow rad="101600">
                    <a:schemeClr val="tx1">
                      <a:alpha val="60000"/>
                    </a:schemeClr>
                  </a:glow>
                  <a:outerShdw blurRad="38100" dist="38100" dir="2700000" algn="tl">
                    <a:srgbClr val="000000">
                      <a:alpha val="43137"/>
                    </a:srgbClr>
                  </a:outerShdw>
                </a:effectLst>
              </a:rPr>
              <a:t>Una estrategia continua</a:t>
            </a:r>
            <a:endParaRPr lang="es-ES" sz="4000" b="1" dirty="0" smtClean="0">
              <a:solidFill>
                <a:srgbClr val="FFFF00"/>
              </a:solidFill>
              <a:effectLst>
                <a:glow rad="101600">
                  <a:schemeClr val="tx1">
                    <a:alpha val="60000"/>
                  </a:schemeClr>
                </a:glow>
                <a:outerShdw blurRad="38100" dist="38100" dir="2700000" algn="tl">
                  <a:srgbClr val="000000">
                    <a:alpha val="43137"/>
                  </a:srgbClr>
                </a:outerShdw>
              </a:effectLst>
            </a:endParaRPr>
          </a:p>
          <a:p>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El ministerio a favor de Cristo no debe ser considerado como una opción, sino como un requisito para ser miembro de la iglesia. “Es imposible ser discípulo de Jesús y no participar en su ministerio.” (Reavivamiento</a:t>
            </a:r>
            <a:r>
              <a:rPr lang="es-ES" sz="4000" b="1" i="1" dirty="0" smtClean="0">
                <a:solidFill>
                  <a:srgbClr val="FFFF00"/>
                </a:solidFill>
                <a:effectLst>
                  <a:glow rad="101600">
                    <a:schemeClr val="tx1">
                      <a:alpha val="60000"/>
                    </a:schemeClr>
                  </a:glow>
                  <a:outerShdw blurRad="38100" dist="38100" dir="2700000" algn="tl">
                    <a:srgbClr val="000000">
                      <a:alpha val="43137"/>
                    </a:srgbClr>
                  </a:outerShdw>
                </a:effectLst>
              </a:rPr>
              <a:t> del Discipulado</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p. 113).</a:t>
            </a:r>
          </a:p>
          <a:p>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Estrategia</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314" y="1500174"/>
            <a:ext cx="9001156" cy="4525963"/>
          </a:xfrm>
        </p:spPr>
        <p:txBody>
          <a:bodyPr>
            <a:noAutofit/>
          </a:bodyPr>
          <a:lstStyle/>
          <a:p>
            <a:pPr lvl="0">
              <a:buNone/>
            </a:pPr>
            <a:r>
              <a:rPr lang="es-ES" sz="4000" b="1" dirty="0" smtClean="0">
                <a:solidFill>
                  <a:srgbClr val="FFFF00"/>
                </a:solidFill>
                <a:effectLst>
                  <a:glow rad="101600">
                    <a:schemeClr val="tx1">
                      <a:alpha val="60000"/>
                    </a:schemeClr>
                  </a:glow>
                </a:effectLst>
              </a:rPr>
              <a:t>2.  </a:t>
            </a:r>
            <a:r>
              <a:rPr lang="es-ES" sz="4000" b="1" u="sng" dirty="0" smtClean="0">
                <a:solidFill>
                  <a:srgbClr val="FFFF00"/>
                </a:solidFill>
                <a:effectLst>
                  <a:glow rad="101600">
                    <a:schemeClr val="tx1">
                      <a:alpha val="60000"/>
                    </a:schemeClr>
                  </a:glow>
                </a:effectLst>
              </a:rPr>
              <a:t>Una estrategia continua</a:t>
            </a:r>
            <a:endParaRPr lang="es-ES" sz="4000" b="1" dirty="0" smtClean="0">
              <a:solidFill>
                <a:srgbClr val="FFFF00"/>
              </a:solidFill>
              <a:effectLst>
                <a:glow rad="101600">
                  <a:schemeClr val="tx1">
                    <a:alpha val="60000"/>
                  </a:schemeClr>
                </a:glow>
              </a:effectLst>
            </a:endParaRPr>
          </a:p>
          <a:p>
            <a:pPr lvl="0"/>
            <a:r>
              <a:rPr lang="es-ES" sz="4000" b="1" dirty="0" smtClean="0">
                <a:solidFill>
                  <a:srgbClr val="FFFF00"/>
                </a:solidFill>
                <a:effectLst>
                  <a:glow rad="101600">
                    <a:schemeClr val="tx1">
                      <a:alpha val="60000"/>
                    </a:schemeClr>
                  </a:glow>
                </a:effectLst>
              </a:rPr>
              <a:t>Deben ser ayudadas para descubrir sus dones espirituales.</a:t>
            </a:r>
          </a:p>
          <a:p>
            <a:pPr lvl="0"/>
            <a:r>
              <a:rPr lang="es-ES" sz="4000" b="1" dirty="0" smtClean="0">
                <a:solidFill>
                  <a:srgbClr val="FFFF00"/>
                </a:solidFill>
                <a:effectLst>
                  <a:glow rad="101600">
                    <a:schemeClr val="tx1">
                      <a:alpha val="60000"/>
                    </a:schemeClr>
                  </a:glow>
                </a:effectLst>
              </a:rPr>
              <a:t>Deben ser instruidas para desarrollar su propio programa de estudios.</a:t>
            </a:r>
            <a:endParaRPr lang="es-ES" sz="4000" b="1" dirty="0">
              <a:solidFill>
                <a:srgbClr val="FFFF00"/>
              </a:solidFill>
              <a:effectLst>
                <a:glow rad="101600">
                  <a:schemeClr val="tx1">
                    <a:alpha val="60000"/>
                  </a:schemeClr>
                </a:glo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Estrategia</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314" y="1500174"/>
            <a:ext cx="9001156"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Actualmente el programa de grupos pequeños se está desarrollando en muchas uniones de la división.  La idea es que el programa del Círculo de Amistad se integre con el compañerismo de los grupos pequeños y el sistema de las unidades de acción de la escuela sabática.</a:t>
            </a: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Cooperación De Sistemas Establecidos</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314" y="1500174"/>
            <a:ext cx="9001156"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Actualmente el programa de grupos pequeños se está desarrollando en muchas uniones de la división.  La idea es que el programa del Círculo de Amistad se integre con el compañerismo de los grupos pequeños y el sistema de las unidades de acción de la escuela sabática.</a:t>
            </a: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Cooperación De Sistemas Establecidos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Haciendo que el mayor colabore en el momento de cambiarle el pañal, de bañarlo o de darle de comer, aunque en sí la ayuda pueda ser más lío que otra cosa, es importante que el hermano o hermana mayor desempeñe un papel activo en la vida del chiquitín.</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3600" b="1" dirty="0" smtClean="0">
              <a:solidFill>
                <a:srgbClr val="FFFF00"/>
              </a:solidFill>
              <a:effectLst>
                <a:glow rad="101600">
                  <a:schemeClr val="tx1">
                    <a:alpha val="60000"/>
                  </a:schemeClr>
                </a:glow>
                <a:outerShdw blurRad="38100" dist="38100" dir="2700000" algn="tl">
                  <a:srgbClr val="000000">
                    <a:alpha val="43137"/>
                  </a:srgbClr>
                </a:outerShdw>
              </a:effectLst>
            </a:endParaRPr>
          </a:p>
          <a:p>
            <a:pPr>
              <a:buNone/>
            </a:pP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sz="5400" b="1" dirty="0" smtClean="0">
                <a:solidFill>
                  <a:schemeClr val="bg1"/>
                </a:solidFill>
                <a:effectLst>
                  <a:glow rad="101600">
                    <a:schemeClr val="tx1">
                      <a:alpha val="60000"/>
                    </a:schemeClr>
                  </a:glow>
                </a:effectLst>
              </a:rPr>
              <a:t>Introducción</a:t>
            </a:r>
            <a:endParaRPr lang="es-ES" dirty="0">
              <a:solidFill>
                <a:schemeClr val="bg1"/>
              </a:solidFill>
              <a:effectLst>
                <a:glow rad="101600">
                  <a:schemeClr val="tx1">
                    <a:alpha val="60000"/>
                  </a:schemeClr>
                </a:glow>
              </a:effectLst>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314" y="1500174"/>
            <a:ext cx="9001156"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Elegir y colocar el personal encargado de retención en los diferentes niveles de liderazgo en la unión, asociación o misión e iglesias locales.</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El bosquejo básico de esos requisitos fue votado por la División en Mayo del 2007 bajo el subtítulo </a:t>
            </a:r>
            <a:r>
              <a:rPr lang="es-ES" sz="4000" b="1" i="1" dirty="0" smtClean="0">
                <a:solidFill>
                  <a:srgbClr val="FFFF00"/>
                </a:solidFill>
                <a:effectLst>
                  <a:glow rad="101600">
                    <a:schemeClr val="tx1">
                      <a:alpha val="60000"/>
                    </a:schemeClr>
                  </a:glow>
                  <a:outerShdw blurRad="38100" dist="38100" dir="2700000" algn="tl">
                    <a:srgbClr val="000000">
                      <a:alpha val="43137"/>
                    </a:srgbClr>
                  </a:outerShdw>
                </a:effectLst>
              </a:rPr>
              <a:t>Alcance.</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effectLst>
              </a:rPr>
              <a:t>	 	 Actividades Preliminares Para Realizarse En Las Iglesias</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314" y="1760557"/>
            <a:ext cx="9001156" cy="4525963"/>
          </a:xfrm>
        </p:spPr>
        <p:txBody>
          <a:bodyPr>
            <a:noAutofit/>
          </a:bodyPr>
          <a:lstStyle/>
          <a:p>
            <a:pPr marL="742950" indent="-742950">
              <a:buAutoNum type="arabicPeriod"/>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Tener una ceremonia especial de bienvenida para saludar al nuevo creyente después del bautismo.</a:t>
            </a:r>
          </a:p>
          <a:p>
            <a:pPr marL="742950" indent="-742950">
              <a:buAutoNum type="arabicPeriod"/>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Introducir a los nuevos miembros inmediatamente después de la bienvenida, en el círculo de amistad.</a:t>
            </a: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Comenzar el proceso de retención de la siguiente manera:</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314" y="1546243"/>
            <a:ext cx="9001156" cy="4525963"/>
          </a:xfrm>
        </p:spPr>
        <p:txBody>
          <a:bodyPr>
            <a:noAutofit/>
          </a:bodyPr>
          <a:lstStyle/>
          <a:p>
            <a:pPr marL="742950" indent="-742950">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3.	Realizar un banquete especial para los miembros recién bautizados durante el primer mes de su bautismo.  </a:t>
            </a: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Comenzar el proceso de retención de la siguiente manera:</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84" y="1617681"/>
            <a:ext cx="9001156" cy="4525963"/>
          </a:xfrm>
        </p:spPr>
        <p:txBody>
          <a:bodyPr>
            <a:noAutofit/>
          </a:bodyPr>
          <a:lstStyle/>
          <a:p>
            <a:pPr marL="742950" indent="-742950">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Durante el banquete los nuevos miembros podrían ser presentados a su nueva iglesia.  Los oficiales los introducen a los departamentos y otros programas de la iglesia que podrían ayudarles en su nueva experiencia.</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Comenzar el proceso de retención de la siguiente manera:</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84" y="1617681"/>
            <a:ext cx="9001156" cy="4525963"/>
          </a:xfrm>
        </p:spPr>
        <p:txBody>
          <a:bodyPr>
            <a:noAutofit/>
          </a:bodyPr>
          <a:lstStyle/>
          <a:p>
            <a:pPr marL="742950" indent="-742950">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Qué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hacer con miembros que están en los libros de la iglesia, pero se han alejado:</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r>
              <a:rPr lang="es-ES" sz="3600" b="1" dirty="0" smtClean="0">
                <a:solidFill>
                  <a:schemeClr val="bg1"/>
                </a:solidFill>
                <a:effectLst>
                  <a:glow rad="101600">
                    <a:schemeClr val="tx1">
                      <a:alpha val="60000"/>
                    </a:schemeClr>
                  </a:glow>
                </a:effectLst>
              </a:rPr>
              <a:t>Reclamación: Cómo enfrentar el problema de miembros que se han </a:t>
            </a:r>
            <a:r>
              <a:rPr lang="es-ES" sz="3600" b="1" dirty="0" smtClean="0">
                <a:solidFill>
                  <a:schemeClr val="bg1"/>
                </a:solidFill>
                <a:effectLst>
                  <a:glow rad="101600">
                    <a:schemeClr val="tx1">
                      <a:alpha val="60000"/>
                    </a:schemeClr>
                  </a:glow>
                </a:effectLst>
              </a:rPr>
              <a:t>alejado.</a:t>
            </a:r>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84" y="1617681"/>
            <a:ext cx="9001156" cy="4525963"/>
          </a:xfrm>
        </p:spPr>
        <p:txBody>
          <a:bodyPr>
            <a:noAutofit/>
          </a:bodyPr>
          <a:lstStyle/>
          <a:p>
            <a:pPr marL="742950" indent="-742950">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El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secretario de iglesia debe preparar una lista de todos los miembros de la iglesia clasificados según los encabezamientos de columnas siguientes. </a:t>
            </a: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r>
              <a:rPr lang="es-ES" sz="3600" b="1" dirty="0" smtClean="0">
                <a:solidFill>
                  <a:schemeClr val="bg1"/>
                </a:solidFill>
                <a:effectLst>
                  <a:glow rad="101600">
                    <a:schemeClr val="tx1">
                      <a:alpha val="60000"/>
                    </a:schemeClr>
                  </a:glow>
                </a:effectLst>
              </a:rPr>
              <a:t>Reclamación: Cómo enfrentar el problema de miembros que se han </a:t>
            </a:r>
            <a:r>
              <a:rPr lang="es-ES" sz="3600" b="1" dirty="0" smtClean="0">
                <a:solidFill>
                  <a:schemeClr val="bg1"/>
                </a:solidFill>
                <a:effectLst>
                  <a:glow rad="101600">
                    <a:schemeClr val="tx1">
                      <a:alpha val="60000"/>
                    </a:schemeClr>
                  </a:glow>
                </a:effectLst>
              </a:rPr>
              <a:t>alejado.</a:t>
            </a:r>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84" y="1617681"/>
            <a:ext cx="9001156" cy="4525963"/>
          </a:xfrm>
        </p:spPr>
        <p:txBody>
          <a:bodyPr>
            <a:noAutofit/>
          </a:bodyPr>
          <a:lstStyle/>
          <a:p>
            <a:pPr marL="742950" indent="-742950">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El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nombre del miembro aparecerá en una de las columnas:</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Miembros en regla</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Miembros que se han ausentado, de paradero conocido Dirección, Persona, contacto.</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Miembros que se han ausentado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de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paradero desconocido</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r>
              <a:rPr lang="es-ES" sz="3600" b="1" dirty="0" smtClean="0">
                <a:solidFill>
                  <a:schemeClr val="bg1"/>
                </a:solidFill>
                <a:effectLst>
                  <a:glow rad="101600">
                    <a:schemeClr val="tx1">
                      <a:alpha val="60000"/>
                    </a:schemeClr>
                  </a:glow>
                </a:effectLst>
              </a:rPr>
              <a:t>Reclamación: Cómo enfrentar el problema de miembros que se han </a:t>
            </a:r>
            <a:r>
              <a:rPr lang="es-ES" sz="3600" b="1" dirty="0" smtClean="0">
                <a:solidFill>
                  <a:schemeClr val="bg1"/>
                </a:solidFill>
                <a:effectLst>
                  <a:glow rad="101600">
                    <a:schemeClr val="tx1">
                      <a:alpha val="60000"/>
                    </a:schemeClr>
                  </a:glow>
                </a:effectLst>
              </a:rPr>
              <a:t>alejado.</a:t>
            </a:r>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84" y="1617681"/>
            <a:ext cx="9001156" cy="4525963"/>
          </a:xfrm>
        </p:spPr>
        <p:txBody>
          <a:bodyPr>
            <a:noAutofit/>
          </a:bodyPr>
          <a:lstStyle/>
          <a:p>
            <a:pPr marL="742950" indent="-742950">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Ver el ejemplo de la lista). El nombre del miembro aparecerá en una de las columnas:</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Miembros en regla</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Miembros que se han ausentado, de paradero conocido Dirección, Persona, contacto.</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Miembros que se han ausentado –de paradero desconocido</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r>
              <a:rPr lang="es-ES" sz="3600" b="1" dirty="0" smtClean="0">
                <a:solidFill>
                  <a:schemeClr val="bg1"/>
                </a:solidFill>
                <a:effectLst>
                  <a:glow rad="101600">
                    <a:schemeClr val="tx1">
                      <a:alpha val="60000"/>
                    </a:schemeClr>
                  </a:glow>
                </a:effectLst>
              </a:rPr>
              <a:t>Reclamación: Cómo enfrentar el problema de miembros que se han </a:t>
            </a:r>
            <a:r>
              <a:rPr lang="es-ES" sz="3600" b="1" dirty="0" smtClean="0">
                <a:solidFill>
                  <a:schemeClr val="bg1"/>
                </a:solidFill>
                <a:effectLst>
                  <a:glow rad="101600">
                    <a:schemeClr val="tx1">
                      <a:alpha val="60000"/>
                    </a:schemeClr>
                  </a:glow>
                </a:effectLst>
              </a:rPr>
              <a:t>alejado.</a:t>
            </a:r>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84" y="1617681"/>
            <a:ext cx="9001156" cy="4525963"/>
          </a:xfrm>
        </p:spPr>
        <p:txBody>
          <a:bodyPr>
            <a:noAutofit/>
          </a:bodyPr>
          <a:lstStyle/>
          <a:p>
            <a:pPr marL="742950" lvl="0" indent="-742950">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Convoque a una sesión de la junta de la iglesia a fin de considerar la situación con respecto a miembros que se han ausentado. En general, encontrará en este grupo cuatro tipos generales de miembros que se han ausentado.</a:t>
            </a:r>
          </a:p>
          <a:p>
            <a:pPr marL="742950" indent="-742950">
              <a:buNone/>
            </a:pP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r>
              <a:rPr lang="es-ES" sz="3600" b="1" dirty="0" smtClean="0">
                <a:solidFill>
                  <a:schemeClr val="bg1"/>
                </a:solidFill>
                <a:effectLst>
                  <a:glow rad="101600">
                    <a:schemeClr val="tx1">
                      <a:alpha val="60000"/>
                    </a:schemeClr>
                  </a:glow>
                </a:effectLst>
              </a:rPr>
              <a:t>Reclamación: Cómo enfrentar el problema de miembros que se han </a:t>
            </a:r>
            <a:r>
              <a:rPr lang="es-ES" sz="3600" b="1" dirty="0" smtClean="0">
                <a:solidFill>
                  <a:schemeClr val="bg1"/>
                </a:solidFill>
                <a:effectLst>
                  <a:glow rad="101600">
                    <a:schemeClr val="tx1">
                      <a:alpha val="60000"/>
                    </a:schemeClr>
                  </a:glow>
                </a:effectLst>
              </a:rPr>
              <a:t>alejado.</a:t>
            </a:r>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1617681"/>
            <a:ext cx="8501090" cy="4525963"/>
          </a:xfrm>
        </p:spPr>
        <p:txBody>
          <a:bodyPr>
            <a:noAutofit/>
          </a:bodyPr>
          <a:lstStyle/>
          <a:p>
            <a:pPr marL="742950" lvl="0" indent="-742950">
              <a:buFont typeface="+mj-lt"/>
              <a:buAutoNum type="arabicPeriod"/>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Miembros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que han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apostatado.</a:t>
            </a:r>
          </a:p>
          <a:p>
            <a:pPr marL="742950" lvl="0" indent="-742950">
              <a:buFont typeface="+mj-lt"/>
              <a:buAutoNum type="arabicPeriod"/>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Miembros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que se han mudado y perdido contacto con la iglesia, pero asisten fielmente a la iglesia en su nueva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localidad.</a:t>
            </a: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r>
              <a:rPr lang="es-ES" sz="3600" b="1" dirty="0" smtClean="0">
                <a:solidFill>
                  <a:schemeClr val="bg1"/>
                </a:solidFill>
                <a:effectLst>
                  <a:glow rad="101600">
                    <a:schemeClr val="tx1">
                      <a:alpha val="60000"/>
                    </a:schemeClr>
                  </a:glow>
                </a:effectLst>
              </a:rPr>
              <a:t>Reclamación: Cómo enfrentar el problema de miembros que se han </a:t>
            </a:r>
            <a:r>
              <a:rPr lang="es-ES" sz="3600" b="1" dirty="0" smtClean="0">
                <a:solidFill>
                  <a:schemeClr val="bg1"/>
                </a:solidFill>
                <a:effectLst>
                  <a:glow rad="101600">
                    <a:schemeClr val="tx1">
                      <a:alpha val="60000"/>
                    </a:schemeClr>
                  </a:glow>
                </a:effectLst>
              </a:rPr>
              <a:t>alejado.</a:t>
            </a:r>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914432" y="1214422"/>
            <a:ext cx="8229600"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Mientras tanto, el pequeño disfruta y aprende del mayor, que como suele suceder en estos casos pasa a convertirse en una especie de modelo.</a:t>
            </a:r>
          </a:p>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Además de sus cuidados, también hemos de involucrarlo en actividades que puedan compartir a pesar de que haya diferencia de edad, física o espiritual </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3600" b="1" dirty="0" smtClean="0">
              <a:solidFill>
                <a:srgbClr val="FFFF00"/>
              </a:solidFill>
              <a:effectLst>
                <a:glow rad="101600">
                  <a:schemeClr val="tx1">
                    <a:alpha val="60000"/>
                  </a:schemeClr>
                </a:glow>
                <a:outerShdw blurRad="38100" dist="38100" dir="2700000" algn="tl">
                  <a:srgbClr val="000000">
                    <a:alpha val="43137"/>
                  </a:srgbClr>
                </a:outerShdw>
              </a:effectLst>
            </a:endParaRPr>
          </a:p>
          <a:p>
            <a:pPr>
              <a:buNone/>
            </a:pP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sz="5400" b="1" dirty="0" smtClean="0">
                <a:solidFill>
                  <a:schemeClr val="bg1"/>
                </a:solidFill>
                <a:effectLst>
                  <a:glow rad="101600">
                    <a:schemeClr val="tx1">
                      <a:alpha val="60000"/>
                    </a:schemeClr>
                  </a:glow>
                </a:effectLst>
              </a:rPr>
              <a:t>Introducción</a:t>
            </a:r>
            <a:endParaRPr lang="es-ES" dirty="0">
              <a:solidFill>
                <a:schemeClr val="bg1"/>
              </a:solidFill>
              <a:effectLst>
                <a:glow rad="101600">
                  <a:schemeClr val="tx1">
                    <a:alpha val="60000"/>
                  </a:schemeClr>
                </a:glow>
              </a:effectLst>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85720" y="1617681"/>
            <a:ext cx="8429652" cy="4525963"/>
          </a:xfrm>
        </p:spPr>
        <p:txBody>
          <a:bodyPr>
            <a:noAutofit/>
          </a:bodyPr>
          <a:lstStyle/>
          <a:p>
            <a:pPr marL="742950" lvl="0" indent="-742950">
              <a:buFont typeface="+mj-lt"/>
              <a:buAutoNum type="arabicPeriod" startAt="3"/>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Miembros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que han sido rebautizados en otro lugar y son miembros en regla allí. </a:t>
            </a:r>
            <a:endParaRPr lang="es-ES" sz="4000" b="1" dirty="0" smtClean="0">
              <a:solidFill>
                <a:srgbClr val="FFFF00"/>
              </a:solidFill>
              <a:effectLst>
                <a:glow rad="101600">
                  <a:schemeClr val="tx1">
                    <a:alpha val="60000"/>
                  </a:schemeClr>
                </a:glow>
                <a:outerShdw blurRad="38100" dist="38100" dir="2700000" algn="tl">
                  <a:srgbClr val="000000">
                    <a:alpha val="43137"/>
                  </a:srgbClr>
                </a:outerShdw>
              </a:effectLst>
            </a:endParaRPr>
          </a:p>
          <a:p>
            <a:pPr marL="742950" indent="-742950">
              <a:buNone/>
            </a:pP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r>
              <a:rPr lang="es-ES" sz="3600" b="1" dirty="0" smtClean="0">
                <a:solidFill>
                  <a:schemeClr val="bg1"/>
                </a:solidFill>
                <a:effectLst>
                  <a:glow rad="101600">
                    <a:schemeClr val="tx1">
                      <a:alpha val="60000"/>
                    </a:schemeClr>
                  </a:glow>
                </a:effectLst>
              </a:rPr>
              <a:t>Reclamación: Cómo enfrentar el problema de miembros que se han </a:t>
            </a:r>
            <a:r>
              <a:rPr lang="es-ES" sz="3600" b="1" dirty="0" smtClean="0">
                <a:solidFill>
                  <a:schemeClr val="bg1"/>
                </a:solidFill>
                <a:effectLst>
                  <a:glow rad="101600">
                    <a:schemeClr val="tx1">
                      <a:alpha val="60000"/>
                    </a:schemeClr>
                  </a:glow>
                </a:effectLst>
              </a:rPr>
              <a:t>alejado.</a:t>
            </a:r>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43050"/>
            <a:ext cx="8786874" cy="4525963"/>
          </a:xfrm>
        </p:spPr>
        <p:txBody>
          <a:bodyPr>
            <a:noAutofit/>
          </a:bodyPr>
          <a:lstStyle/>
          <a:p>
            <a:pPr marL="742950" lvl="0" indent="-742950">
              <a:buFont typeface="+mj-lt"/>
              <a:buAutoNum type="arabicPeriod" startAt="4"/>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Miembros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que aunque no están haciendo nada en contra de los principios de la iglesia, se han desencantado de ella por alguna razón y simplemente no están asistiendo a la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misma.</a:t>
            </a:r>
          </a:p>
          <a:p>
            <a:pPr marL="742950" indent="-742950">
              <a:buNone/>
            </a:pP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r>
              <a:rPr lang="es-ES" sz="3600" b="1" dirty="0" smtClean="0">
                <a:solidFill>
                  <a:schemeClr val="bg1"/>
                </a:solidFill>
                <a:effectLst>
                  <a:glow rad="101600">
                    <a:schemeClr val="tx1">
                      <a:alpha val="60000"/>
                    </a:schemeClr>
                  </a:glow>
                </a:effectLst>
              </a:rPr>
              <a:t>Reclamación: Cómo enfrentar el problema de miembros que se han </a:t>
            </a:r>
            <a:r>
              <a:rPr lang="es-ES" sz="3600" b="1" dirty="0" smtClean="0">
                <a:solidFill>
                  <a:schemeClr val="bg1"/>
                </a:solidFill>
                <a:effectLst>
                  <a:glow rad="101600">
                    <a:schemeClr val="tx1">
                      <a:alpha val="60000"/>
                    </a:schemeClr>
                  </a:glow>
                </a:effectLst>
              </a:rPr>
              <a:t>alejado.</a:t>
            </a:r>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43050"/>
            <a:ext cx="8786874" cy="4525963"/>
          </a:xfrm>
        </p:spPr>
        <p:txBody>
          <a:bodyPr>
            <a:noAutofit/>
          </a:bodyPr>
          <a:lstStyle/>
          <a:p>
            <a:pPr marL="742950" lvl="0" indent="-742950">
              <a:buFont typeface="+mj-lt"/>
              <a:buAutoNum type="arabicPeriod" startAt="5"/>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Nota</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Esta reunión será exclusivamente para considerar la feligresía de la iglesia. En congregaciones muy grandes será tal vez necesario convocar a más de una reunión al efecto.</a:t>
            </a:r>
          </a:p>
          <a:p>
            <a:pPr marL="742950" lvl="0" indent="-742950">
              <a:buNone/>
            </a:pPr>
            <a:endParaRPr lang="es-ES" sz="4000" b="1" dirty="0" smtClean="0">
              <a:solidFill>
                <a:srgbClr val="FFFF00"/>
              </a:solidFill>
              <a:effectLst>
                <a:glow rad="101600">
                  <a:schemeClr val="tx1">
                    <a:alpha val="60000"/>
                  </a:schemeClr>
                </a:glow>
                <a:outerShdw blurRad="38100" dist="38100" dir="2700000" algn="tl">
                  <a:srgbClr val="000000">
                    <a:alpha val="43137"/>
                  </a:srgbClr>
                </a:outerShdw>
              </a:effectLst>
            </a:endParaRPr>
          </a:p>
          <a:p>
            <a:pPr marL="742950" indent="-742950">
              <a:buNone/>
            </a:pP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r>
              <a:rPr lang="es-ES" sz="3600" b="1" dirty="0" smtClean="0">
                <a:solidFill>
                  <a:schemeClr val="bg1"/>
                </a:solidFill>
                <a:effectLst>
                  <a:glow rad="101600">
                    <a:schemeClr val="tx1">
                      <a:alpha val="60000"/>
                    </a:schemeClr>
                  </a:glow>
                </a:effectLst>
              </a:rPr>
              <a:t>Reclamación: Cómo enfrentar el problema de miembros que se han </a:t>
            </a:r>
            <a:r>
              <a:rPr lang="es-ES" sz="3600" b="1" dirty="0" smtClean="0">
                <a:solidFill>
                  <a:schemeClr val="bg1"/>
                </a:solidFill>
                <a:effectLst>
                  <a:glow rad="101600">
                    <a:schemeClr val="tx1">
                      <a:alpha val="60000"/>
                    </a:schemeClr>
                  </a:glow>
                </a:effectLst>
              </a:rPr>
              <a:t>alejado.</a:t>
            </a:r>
            <a:r>
              <a:rPr lang="es-ES" sz="3600" b="1" dirty="0" smtClean="0">
                <a:solidFill>
                  <a:schemeClr val="bg1"/>
                </a:solidFill>
                <a:effectLst>
                  <a:glow rad="101600">
                    <a:schemeClr val="tx1">
                      <a:alpha val="60000"/>
                    </a:schemeClr>
                  </a:glow>
                  <a:outerShdw blurRad="38100" dist="38100" dir="2700000" algn="tl">
                    <a:srgbClr val="000000">
                      <a:alpha val="43137"/>
                    </a:srgbClr>
                  </a:outerShdw>
                </a:effectLst>
              </a:rPr>
              <a:t>	 	</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43050"/>
            <a:ext cx="8786874"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1</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Meditación espiritual. Debe haber una breve meditación espiritual sobre la importancia de salir a buscar a aquellos cuyo compromiso con Jesús se haya debilitado, y oración ferviente porque el Señor guíe los asuntos de esa reunión</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t>
            </a: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effectLst>
              </a:rPr>
              <a:t>	Cómo Llevar A Cabo La Reunión: </a:t>
            </a:r>
            <a:r>
              <a:rPr lang="es-ES" sz="3600" b="1" dirty="0" smtClean="0">
                <a:solidFill>
                  <a:schemeClr val="bg1"/>
                </a:solidFill>
                <a:effectLst>
                  <a:glow rad="101600">
                    <a:schemeClr val="tx1">
                      <a:alpha val="60000"/>
                    </a:schemeClr>
                  </a:glow>
                </a:effectLst>
              </a:rPr>
              <a:t> </a:t>
            </a:r>
            <a:r>
              <a:rPr lang="es-ES" sz="3600" b="1" dirty="0" smtClean="0">
                <a:solidFill>
                  <a:schemeClr val="bg1"/>
                </a:solidFill>
                <a:effectLst>
                  <a:glow rad="101600">
                    <a:schemeClr val="tx1">
                      <a:alpha val="60000"/>
                    </a:schemeClr>
                  </a:glow>
                </a:effectLst>
              </a:rPr>
              <a:t>	</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43050"/>
            <a:ext cx="8786874"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2</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Pase de lista. El secretario de iglesia pasa lista de los nombres y anota lo correspondiente en la columna pertinente, según indicación de los miembros de la junta. </a:t>
            </a: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effectLst>
              </a:rPr>
              <a:t>	Cómo Llevar A Cabo La Reunión: </a:t>
            </a:r>
            <a:r>
              <a:rPr lang="es-ES" sz="3600" b="1" dirty="0" smtClean="0">
                <a:solidFill>
                  <a:schemeClr val="bg1"/>
                </a:solidFill>
                <a:effectLst>
                  <a:glow rad="101600">
                    <a:schemeClr val="tx1">
                      <a:alpha val="60000"/>
                    </a:schemeClr>
                  </a:glow>
                </a:effectLst>
              </a:rPr>
              <a:t> </a:t>
            </a:r>
            <a:r>
              <a:rPr lang="es-ES" sz="3600" b="1" dirty="0" smtClean="0">
                <a:solidFill>
                  <a:schemeClr val="bg1"/>
                </a:solidFill>
                <a:effectLst>
                  <a:glow rad="101600">
                    <a:schemeClr val="tx1">
                      <a:alpha val="60000"/>
                    </a:schemeClr>
                  </a:glow>
                </a:effectLst>
              </a:rPr>
              <a:t>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571612"/>
            <a:ext cx="8786874"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Nota</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No debe apresurarse este proceso, sino debe considerarse cuidadosamente cada nombre, especialmente el de aquellos que se han alejado. Este proceso no terminará hasta no haberse considerado cada nombre y haberse hecho la anotación correspondiente. </a:t>
            </a: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effectLst>
              </a:rPr>
              <a:t>	Cómo Llevar A Cabo La Reunión: </a:t>
            </a:r>
            <a:r>
              <a:rPr lang="es-ES" sz="3600" b="1" dirty="0" smtClean="0">
                <a:solidFill>
                  <a:schemeClr val="bg1"/>
                </a:solidFill>
                <a:effectLst>
                  <a:glow rad="101600">
                    <a:schemeClr val="tx1">
                      <a:alpha val="60000"/>
                    </a:schemeClr>
                  </a:glow>
                </a:effectLst>
              </a:rPr>
              <a:t> </a:t>
            </a:r>
            <a:r>
              <a:rPr lang="es-ES" sz="3600" b="1" dirty="0" smtClean="0">
                <a:solidFill>
                  <a:schemeClr val="bg1"/>
                </a:solidFill>
                <a:effectLst>
                  <a:glow rad="101600">
                    <a:schemeClr val="tx1">
                      <a:alpha val="60000"/>
                    </a:schemeClr>
                  </a:glow>
                </a:effectLst>
              </a:rPr>
              <a:t>	</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428736"/>
            <a:ext cx="8786874"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3</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El secretario de iglesia toma el nombre de aquellos miembros que se han ausentado y de los cuales se sabe su paradero, y coloca tales nombres en una nueva lista del mismo formato que el utilizado para la sesión de la junta de iglesia local. </a:t>
            </a: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effectLst>
              </a:rPr>
              <a:t>	Cómo Llevar A Cabo La Reunión: </a:t>
            </a:r>
            <a:r>
              <a:rPr lang="es-ES" sz="3600" b="1" dirty="0" smtClean="0">
                <a:solidFill>
                  <a:schemeClr val="bg1"/>
                </a:solidFill>
                <a:effectLst>
                  <a:glow rad="101600">
                    <a:schemeClr val="tx1">
                      <a:alpha val="60000"/>
                    </a:schemeClr>
                  </a:glow>
                </a:effectLst>
              </a:rPr>
              <a:t> </a:t>
            </a:r>
            <a:r>
              <a:rPr lang="es-ES" sz="3600" b="1" dirty="0" smtClean="0">
                <a:solidFill>
                  <a:schemeClr val="bg1"/>
                </a:solidFill>
                <a:effectLst>
                  <a:glow rad="101600">
                    <a:schemeClr val="tx1">
                      <a:alpha val="60000"/>
                    </a:schemeClr>
                  </a:glow>
                </a:effectLst>
              </a:rPr>
              <a:t>	</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428736"/>
            <a:ext cx="8786874"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Esta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lista se colocará en el boletín de la iglesia local. El Pastor, o alguien nombrado por él, informarán a los miembros de iglesia acerca de la lista en el boletín.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Se informará  a la iglesia que esa es la lista de miembros con quien la iglesia necesita urgentemente ponerse en contacto. </a:t>
            </a: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effectLst>
              </a:rPr>
              <a:t>	Cómo Llevar A Cabo La Reunión: </a:t>
            </a:r>
            <a:r>
              <a:rPr lang="es-ES" sz="3600" b="1" dirty="0" smtClean="0">
                <a:solidFill>
                  <a:schemeClr val="bg1"/>
                </a:solidFill>
                <a:effectLst>
                  <a:glow rad="101600">
                    <a:schemeClr val="tx1">
                      <a:alpha val="60000"/>
                    </a:schemeClr>
                  </a:glow>
                </a:effectLst>
              </a:rPr>
              <a:t> </a:t>
            </a:r>
            <a:r>
              <a:rPr lang="es-ES" sz="3600" b="1" dirty="0" smtClean="0">
                <a:solidFill>
                  <a:schemeClr val="bg1"/>
                </a:solidFill>
                <a:effectLst>
                  <a:glow rad="101600">
                    <a:schemeClr val="tx1">
                      <a:alpha val="60000"/>
                    </a:schemeClr>
                  </a:glow>
                </a:effectLst>
              </a:rPr>
              <a:t>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428736"/>
            <a:ext cx="8786874"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Los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miembros de iglesia deben observar la lista. Si saben dónde se encuentran esos miembros, anotarán en el papal la dirección de tales miembros, juntamente con su propio nombre, a fin de ayudar a establecer contacto. </a:t>
            </a: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effectLst>
              </a:rPr>
              <a:t>	Cómo Llevar A Cabo La Reunión: </a:t>
            </a:r>
            <a:r>
              <a:rPr lang="es-ES" sz="3600" b="1" dirty="0" smtClean="0">
                <a:solidFill>
                  <a:schemeClr val="bg1"/>
                </a:solidFill>
                <a:effectLst>
                  <a:glow rad="101600">
                    <a:schemeClr val="tx1">
                      <a:alpha val="60000"/>
                    </a:schemeClr>
                  </a:glow>
                </a:effectLst>
              </a:rPr>
              <a:t> </a:t>
            </a:r>
            <a:r>
              <a:rPr lang="es-ES" sz="3600" b="1" dirty="0" smtClean="0">
                <a:solidFill>
                  <a:schemeClr val="bg1"/>
                </a:solidFill>
                <a:effectLst>
                  <a:glow rad="101600">
                    <a:schemeClr val="tx1">
                      <a:alpha val="60000"/>
                    </a:schemeClr>
                  </a:glow>
                </a:effectLst>
              </a:rPr>
              <a:t>	</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428736"/>
            <a:ext cx="8786874"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Si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no desean anotar esos datos en el papel,  pueden proporcionarle la información al secretario de iglesia. Este anuncio se repetirá durante cuatro sábados.</a:t>
            </a:r>
          </a:p>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t>
            </a: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effectLst>
              </a:rPr>
              <a:t>	Cómo Llevar A Cabo La Reunión: </a:t>
            </a:r>
            <a:r>
              <a:rPr lang="es-ES" sz="3600" b="1" dirty="0" smtClean="0">
                <a:solidFill>
                  <a:schemeClr val="bg1"/>
                </a:solidFill>
                <a:effectLst>
                  <a:glow rad="101600">
                    <a:schemeClr val="tx1">
                      <a:alpha val="60000"/>
                    </a:schemeClr>
                  </a:glow>
                </a:effectLst>
              </a:rPr>
              <a:t> </a:t>
            </a:r>
            <a:r>
              <a:rPr lang="es-ES" sz="3600" b="1" dirty="0" smtClean="0">
                <a:solidFill>
                  <a:schemeClr val="bg1"/>
                </a:solidFill>
                <a:effectLst>
                  <a:glow rad="101600">
                    <a:schemeClr val="tx1">
                      <a:alpha val="60000"/>
                    </a:schemeClr>
                  </a:glow>
                </a:effectLst>
              </a:rPr>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71472" y="1071546"/>
            <a:ext cx="8072494" cy="4525963"/>
          </a:xfrm>
        </p:spPr>
        <p:txBody>
          <a:bodyPr>
            <a:noAutofit/>
          </a:bodyPr>
          <a:lstStyle/>
          <a:p>
            <a:pPr>
              <a:buNone/>
            </a:pPr>
            <a:r>
              <a:rPr lang="es-ES" sz="3600" b="1" dirty="0" smtClean="0">
                <a:solidFill>
                  <a:srgbClr val="FFFF00"/>
                </a:solidFill>
                <a:effectLst>
                  <a:glow rad="101600">
                    <a:schemeClr val="tx1">
                      <a:alpha val="60000"/>
                    </a:schemeClr>
                  </a:glow>
                </a:effectLst>
              </a:rPr>
              <a:t>	Leer un libro juntos, acompañarle en un estudio bíblico, cantar juntos en el culto y mantenerlo ocupado son funciones que el mayor puede desempeñar sin ayuda de nadie</a:t>
            </a:r>
          </a:p>
          <a:p>
            <a:pPr>
              <a:buNone/>
            </a:pPr>
            <a:r>
              <a:rPr lang="es-ES" sz="3600" b="1" dirty="0" smtClean="0">
                <a:solidFill>
                  <a:srgbClr val="FFFF00"/>
                </a:solidFill>
                <a:effectLst>
                  <a:glow rad="101600">
                    <a:schemeClr val="tx1">
                      <a:alpha val="60000"/>
                    </a:schemeClr>
                  </a:glow>
                </a:effectLst>
              </a:rPr>
              <a:t>	Poco a poco verás como el mayor va incorporando a su hermanito en sus actividades cotidianas, haciendo que los miedos se esfumen. </a:t>
            </a:r>
            <a:br>
              <a:rPr lang="es-ES" sz="3600" b="1" dirty="0" smtClean="0">
                <a:solidFill>
                  <a:srgbClr val="FFFF00"/>
                </a:solidFill>
                <a:effectLst>
                  <a:glow rad="101600">
                    <a:schemeClr val="tx1">
                      <a:alpha val="60000"/>
                    </a:schemeClr>
                  </a:glow>
                </a:effectLst>
              </a:rPr>
            </a:br>
            <a:endParaRPr lang="es-ES" sz="3600" b="1" dirty="0">
              <a:solidFill>
                <a:srgbClr val="FFFF00"/>
              </a:solidFill>
              <a:effectLst>
                <a:glow rad="101600">
                  <a:schemeClr val="tx1">
                    <a:alpha val="60000"/>
                  </a:schemeClr>
                </a:glo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sz="5400" b="1" dirty="0" smtClean="0">
                <a:solidFill>
                  <a:schemeClr val="bg1"/>
                </a:solidFill>
                <a:effectLst>
                  <a:glow rad="101600">
                    <a:schemeClr val="tx1">
                      <a:alpha val="60000"/>
                    </a:schemeClr>
                  </a:glow>
                </a:effectLst>
              </a:rPr>
              <a:t>Introducción</a:t>
            </a:r>
            <a:endParaRPr lang="es-ES" dirty="0">
              <a:solidFill>
                <a:schemeClr val="bg1"/>
              </a:solidFill>
              <a:effectLst>
                <a:glow rad="101600">
                  <a:schemeClr val="tx1">
                    <a:alpha val="60000"/>
                  </a:schemeClr>
                </a:glow>
              </a:effectLst>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428736"/>
            <a:ext cx="8786874"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4</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Establecer un sistema para ponerse en contacto con tales miembros. El organismo responsable para el efecto será la Comisión para retención y recuperación de miembros que se han ausentado. </a:t>
            </a: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effectLst>
              </a:rPr>
              <a:t>	Cómo Llevar A Cabo La Reunión: </a:t>
            </a:r>
            <a:r>
              <a:rPr lang="es-ES" sz="3600" b="1" dirty="0" smtClean="0">
                <a:solidFill>
                  <a:schemeClr val="bg1"/>
                </a:solidFill>
                <a:effectLst>
                  <a:glow rad="101600">
                    <a:schemeClr val="tx1">
                      <a:alpha val="60000"/>
                    </a:schemeClr>
                  </a:glow>
                </a:effectLst>
              </a:rPr>
              <a:t> </a:t>
            </a:r>
            <a:r>
              <a:rPr lang="es-ES" sz="3600" b="1" dirty="0" smtClean="0">
                <a:solidFill>
                  <a:schemeClr val="bg1"/>
                </a:solidFill>
                <a:effectLst>
                  <a:glow rad="101600">
                    <a:schemeClr val="tx1">
                      <a:alpha val="60000"/>
                    </a:schemeClr>
                  </a:glow>
                </a:effectLst>
              </a:rPr>
              <a:t>	</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428736"/>
            <a:ext cx="8786874"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Las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personas de las que se encargarán serán aquellas que cuyo paradero es conocido. Estas personas deben ser visitadas, y si se encuentran en otra localidad, debe enviárseles una carta</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t>
            </a:r>
            <a:endParaRPr lang="es-ES" sz="4000" b="1" dirty="0" smtClean="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3600" b="1" dirty="0" smtClean="0">
                <a:solidFill>
                  <a:schemeClr val="bg1"/>
                </a:solidFill>
                <a:effectLst>
                  <a:glow rad="101600">
                    <a:schemeClr val="tx1">
                      <a:alpha val="60000"/>
                    </a:schemeClr>
                  </a:glow>
                </a:effectLst>
              </a:rPr>
              <a:t>	Cómo Llevar A Cabo La Reunión: </a:t>
            </a:r>
            <a:r>
              <a:rPr lang="es-ES" sz="3600" b="1" dirty="0" smtClean="0">
                <a:solidFill>
                  <a:schemeClr val="bg1"/>
                </a:solidFill>
                <a:effectLst>
                  <a:glow rad="101600">
                    <a:schemeClr val="tx1">
                      <a:alpha val="60000"/>
                    </a:schemeClr>
                  </a:glow>
                </a:effectLst>
              </a:rPr>
              <a:t> </a:t>
            </a:r>
            <a:r>
              <a:rPr lang="es-ES" sz="3600" b="1" dirty="0" smtClean="0">
                <a:solidFill>
                  <a:schemeClr val="bg1"/>
                </a:solidFill>
                <a:effectLst>
                  <a:glow rad="101600">
                    <a:schemeClr val="tx1">
                      <a:alpha val="60000"/>
                    </a:schemeClr>
                  </a:glow>
                </a:effectLst>
              </a:rPr>
              <a:t>	</a:t>
            </a: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786874"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Quién debe visitar? Deben distribuirse los nombres de las personas que se van a visitar entre los miembros de las clases de Escuela Sabática, o de los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Grupos Pequeños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de la iglesia. </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effectLst>
              </a:rPr>
              <a:t>	</a:t>
            </a:r>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Selección de personas para visitar y entrenamiento para la visita.</a:t>
            </a:r>
            <a:endParaRPr lang="es-ES" sz="4000" b="1" dirty="0" smtClean="0">
              <a:solidFill>
                <a:schemeClr val="bg1"/>
              </a:solidFill>
              <a:effectLst>
                <a:glow rad="101600">
                  <a:schemeClr val="tx1">
                    <a:alpha val="60000"/>
                  </a:schemeClr>
                </a:glow>
              </a:effectLst>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786874"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Deben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distribuirse en una determinada ocasión solamente aquellos nombres que las clases puedan manejar</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t>
            </a:r>
            <a:endParaRPr lang="es-ES" sz="4000" b="1" dirty="0" smtClean="0">
              <a:solidFill>
                <a:srgbClr val="FFFF00"/>
              </a:solidFill>
              <a:effectLst>
                <a:glow rad="101600">
                  <a:schemeClr val="tx1">
                    <a:alpha val="60000"/>
                  </a:schemeClr>
                </a:glow>
                <a:outerShdw blurRad="38100" dist="38100" dir="2700000" algn="tl">
                  <a:srgbClr val="000000">
                    <a:alpha val="43137"/>
                  </a:srgbClr>
                </a:outerShdw>
              </a:effectLst>
            </a:endParaRPr>
          </a:p>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effectLst>
              </a:rPr>
              <a:t>	</a:t>
            </a:r>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Selección de personas para visitar y entrenamiento para la visita.</a:t>
            </a:r>
            <a:endParaRPr lang="es-ES" sz="4000" b="1" dirty="0" smtClean="0">
              <a:solidFill>
                <a:schemeClr val="bg1"/>
              </a:solidFill>
              <a:effectLst>
                <a:glow rad="101600">
                  <a:schemeClr val="tx1">
                    <a:alpha val="60000"/>
                  </a:schemeClr>
                </a:glow>
              </a:effectLst>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786874"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Personas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contacto:</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Ancianos, Diáconos</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Maestros de Escuela Sabática</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Miembros de clases de Escuela Sabática</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effectLst>
              </a:rPr>
              <a:t>	</a:t>
            </a:r>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Selección de personas para visitar y entrenamiento para la visita.</a:t>
            </a:r>
            <a:endParaRPr lang="es-ES" sz="4000" b="1" dirty="0" smtClean="0">
              <a:solidFill>
                <a:schemeClr val="bg1"/>
              </a:solidFill>
              <a:effectLst>
                <a:glow rad="101600">
                  <a:schemeClr val="tx1">
                    <a:alpha val="60000"/>
                  </a:schemeClr>
                </a:glow>
              </a:effectLst>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786874" cy="4525963"/>
          </a:xfrm>
        </p:spPr>
        <p:txBody>
          <a:bodyPr>
            <a:noAutofit/>
          </a:bodyPr>
          <a:lstStyle/>
          <a:p>
            <a:pPr marL="742950" lvl="0" indent="-742950">
              <a:buFont typeface="+mj-lt"/>
              <a:buAutoNum type="arabicPeriod"/>
            </a:pP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Formar equipos de dos personas, generalmente un miembro experimentado con un miembro sin experiencia o tímido</a:t>
            </a: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a:t>
            </a:r>
            <a:endParaRPr lang="es-ES" sz="4000" b="1" dirty="0" smtClean="0">
              <a:solidFill>
                <a:srgbClr val="FFFF00"/>
              </a:solidFill>
              <a:effectLst>
                <a:glow rad="101600">
                  <a:schemeClr val="tx1">
                    <a:alpha val="4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Cómo llevar a cabo el programa de Visitación</a:t>
            </a:r>
            <a:endParaRPr lang="es-ES" sz="4000" b="1" dirty="0" smtClean="0">
              <a:solidFill>
                <a:schemeClr val="bg1"/>
              </a:solidFill>
              <a:effectLst>
                <a:glow rad="101600">
                  <a:schemeClr val="tx1">
                    <a:alpha val="60000"/>
                  </a:schemeClr>
                </a:glow>
              </a:effectLst>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786874" cy="4525963"/>
          </a:xfrm>
        </p:spPr>
        <p:txBody>
          <a:bodyPr>
            <a:noAutofit/>
          </a:bodyPr>
          <a:lstStyle/>
          <a:p>
            <a:pPr marL="742950" lvl="0" indent="-742950">
              <a:buFont typeface="+mj-lt"/>
              <a:buAutoNum type="arabicPeriod" startAt="2"/>
            </a:pP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Orar </a:t>
            </a: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en casa a favor del miembro ausente. </a:t>
            </a:r>
            <a:b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a.	La oración debe incluir la petición a Dios por la limpieza del </a:t>
            </a: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pecado. </a:t>
            </a: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
            </a:r>
            <a:b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b.	y por la gracia y sabiduría del Espíritu Santo</a:t>
            </a: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a:t>
            </a:r>
            <a:endParaRPr lang="es-ES" sz="4000" b="1" dirty="0" smtClean="0">
              <a:solidFill>
                <a:srgbClr val="FFFF00"/>
              </a:solidFill>
              <a:effectLst>
                <a:glow rad="101600">
                  <a:schemeClr val="tx1">
                    <a:alpha val="4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Cómo llevar a cabo el programa de Visitación</a:t>
            </a:r>
            <a:endParaRPr lang="es-ES" sz="4000" b="1" dirty="0" smtClean="0">
              <a:solidFill>
                <a:schemeClr val="bg1"/>
              </a:solidFill>
              <a:effectLst>
                <a:glow rad="101600">
                  <a:schemeClr val="tx1">
                    <a:alpha val="60000"/>
                  </a:schemeClr>
                </a:glow>
              </a:effectLst>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786874" cy="4525963"/>
          </a:xfrm>
        </p:spPr>
        <p:txBody>
          <a:bodyPr>
            <a:noAutofit/>
          </a:bodyPr>
          <a:lstStyle/>
          <a:p>
            <a:pPr marL="742950" lvl="0" indent="-742950">
              <a:buFont typeface="+mj-lt"/>
              <a:buAutoNum type="arabicPeriod" startAt="3"/>
            </a:pP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a:t>
            </a: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Los ángeles de Dios os acompañan a las casas que visitáis” (9T, 33)</a:t>
            </a:r>
          </a:p>
          <a:p>
            <a:pPr marL="742950" lvl="0" indent="-742950">
              <a:buFont typeface="+mj-lt"/>
              <a:buAutoNum type="arabicPeriod" startAt="3"/>
            </a:pP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Estudio de cualquier información que se tenga acerca de la persona. </a:t>
            </a:r>
            <a:b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a.	Esto puede incluir, por cuánto tiempo la persona ha sido miembro de </a:t>
            </a: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iglesia.</a:t>
            </a: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
            </a:r>
            <a:b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br>
            <a:endParaRPr lang="es-ES" sz="4000" b="1" dirty="0">
              <a:solidFill>
                <a:srgbClr val="FFFF00"/>
              </a:solidFill>
              <a:effectLst>
                <a:glow rad="101600">
                  <a:schemeClr val="tx1">
                    <a:alpha val="4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Cómo llevar a cabo el programa de Visitación</a:t>
            </a:r>
            <a:endParaRPr lang="es-ES" sz="4000" b="1" dirty="0" smtClean="0">
              <a:solidFill>
                <a:schemeClr val="bg1"/>
              </a:solidFill>
              <a:effectLst>
                <a:glow rad="101600">
                  <a:schemeClr val="tx1">
                    <a:alpha val="60000"/>
                  </a:schemeClr>
                </a:glow>
              </a:effectLst>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786874" cy="4525963"/>
          </a:xfrm>
        </p:spPr>
        <p:txBody>
          <a:bodyPr>
            <a:noAutofit/>
          </a:bodyPr>
          <a:lstStyle/>
          <a:p>
            <a:pPr marL="742950" lvl="0" indent="-742950">
              <a:buNone/>
            </a:pP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	b</a:t>
            </a: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	</a:t>
            </a: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Edad</a:t>
            </a: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 ocupación e intereses </a:t>
            </a: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actuales.</a:t>
            </a: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
            </a:r>
            <a:b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c.	</a:t>
            </a: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Ambiente </a:t>
            </a:r>
            <a:r>
              <a:rPr lang="es-ES" sz="4000" b="1" dirty="0" smtClean="0">
                <a:solidFill>
                  <a:srgbClr val="FFFF00"/>
                </a:solidFill>
                <a:effectLst>
                  <a:glow rad="101600">
                    <a:schemeClr val="tx1">
                      <a:alpha val="40000"/>
                    </a:schemeClr>
                  </a:glow>
                  <a:outerShdw blurRad="38100" dist="38100" dir="2700000" algn="tl">
                    <a:srgbClr val="000000">
                      <a:alpha val="43137"/>
                    </a:srgbClr>
                  </a:outerShdw>
                </a:effectLst>
              </a:rPr>
              <a:t>familiar o escolar de la persona.</a:t>
            </a:r>
            <a:endParaRPr lang="es-ES" sz="4000" b="1" dirty="0">
              <a:solidFill>
                <a:srgbClr val="FFFF00"/>
              </a:solidFill>
              <a:effectLst>
                <a:glow rad="101600">
                  <a:schemeClr val="tx1">
                    <a:alpha val="4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Cómo llevar a cabo el programa de Visitación</a:t>
            </a:r>
            <a:endParaRPr lang="es-ES" sz="4000" b="1" dirty="0" smtClean="0">
              <a:solidFill>
                <a:schemeClr val="bg1"/>
              </a:solidFill>
              <a:effectLst>
                <a:glow rad="101600">
                  <a:schemeClr val="tx1">
                    <a:alpha val="60000"/>
                  </a:schemeClr>
                </a:glow>
              </a:effectLst>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617681"/>
            <a:ext cx="8786874" cy="4525963"/>
          </a:xfrm>
        </p:spPr>
        <p:txBody>
          <a:bodyPr>
            <a:noAutofit/>
          </a:bodyPr>
          <a:lstStyle/>
          <a:p>
            <a:pPr marL="742950" lvl="0" indent="-742950">
              <a:buFont typeface="+mj-lt"/>
              <a:buAutoNum type="arabicPeriod"/>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Ore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con su compañero de visitación antes de salir a la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visita.</a:t>
            </a:r>
          </a:p>
          <a:p>
            <a:pPr marL="742950" lvl="0" indent="-742950">
              <a:buFont typeface="+mj-lt"/>
              <a:buAutoNum type="arabicPeriod"/>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Memorice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el nombre de la persona que va a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visitar.</a:t>
            </a:r>
          </a:p>
          <a:p>
            <a:pPr marL="742950" lvl="0" indent="-742950">
              <a:buFont typeface="+mj-lt"/>
              <a:buAutoNum type="arabicPeriod"/>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Llegue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 su hogar con una actitud alegre y optimista. Sea cálido, discreto y tierno y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cortés.</a:t>
            </a:r>
          </a:p>
        </p:txBody>
      </p:sp>
      <p:sp>
        <p:nvSpPr>
          <p:cNvPr id="7" name="1 Título"/>
          <p:cNvSpPr>
            <a:spLocks noGrp="1"/>
          </p:cNvSpPr>
          <p:nvPr>
            <p:ph type="title"/>
          </p:nvPr>
        </p:nvSpPr>
        <p:spPr>
          <a:xfrm>
            <a:off x="-71470" y="500042"/>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La Visita (15 a 20 minutos)</a:t>
            </a:r>
            <a:endParaRPr lang="es-ES" sz="4000" b="1" dirty="0" smtClean="0">
              <a:solidFill>
                <a:schemeClr val="bg1"/>
              </a:solidFill>
              <a:effectLst>
                <a:glow rad="101600">
                  <a:schemeClr val="tx1">
                    <a:alpha val="60000"/>
                  </a:schemeClr>
                </a:glow>
              </a:effectLst>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71472" y="1260491"/>
            <a:ext cx="8072494"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Comenzará a sentirlo más como un aliado que como un rival que ha venido a quitarle el puesto. El chiquitín por su parte estará encantado de recibir tanta atención, por algo dicen que los segundos salen más espabilados.</a:t>
            </a:r>
          </a:p>
          <a:p>
            <a:pPr>
              <a:buNone/>
            </a:pPr>
            <a:endParaRPr lang="es-ES" sz="3600" b="1" dirty="0" smtClean="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sz="5400" b="1" dirty="0" smtClean="0">
                <a:solidFill>
                  <a:schemeClr val="bg1"/>
                </a:solidFill>
                <a:effectLst>
                  <a:glow rad="101600">
                    <a:schemeClr val="tx1">
                      <a:alpha val="60000"/>
                    </a:schemeClr>
                  </a:glow>
                </a:effectLst>
              </a:rPr>
              <a:t>Introducción</a:t>
            </a:r>
            <a:endParaRPr lang="es-ES" dirty="0">
              <a:solidFill>
                <a:schemeClr val="bg1"/>
              </a:solidFill>
              <a:effectLst>
                <a:glow rad="101600">
                  <a:schemeClr val="tx1">
                    <a:alpha val="60000"/>
                  </a:schemeClr>
                </a:glow>
              </a:effectLst>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marL="742950" lvl="0" indent="-742950">
              <a:buFont typeface="+mj-lt"/>
              <a:buAutoNum type="arabicPeriod" startAt="4"/>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Si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no conoce a la persona, identifíquese como miembro de una determinada clase de Escuela Sabática. </a:t>
            </a:r>
            <a:endParaRPr lang="es-ES" sz="4000" b="1" dirty="0" smtClean="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La Visita (15 a 20 minutos)</a:t>
            </a:r>
            <a:endParaRPr lang="es-ES" sz="4000" b="1" dirty="0" smtClean="0">
              <a:solidFill>
                <a:schemeClr val="bg1"/>
              </a:solidFill>
              <a:effectLst>
                <a:glow rad="101600">
                  <a:schemeClr val="tx1">
                    <a:alpha val="60000"/>
                  </a:schemeClr>
                </a:glow>
              </a:effectLst>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marL="742950" lvl="0" indent="-742950">
              <a:buFont typeface="+mj-lt"/>
              <a:buAutoNum type="arabicPeriod" startAt="5"/>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Pregúntele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sobre cosas que está seguro que son del interés de la persona, tales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como:</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	La familia</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b.	Cómo encontró la iglesia</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c.	Por cuánto tiempo ha asistido a la iglesia,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etc.</a:t>
            </a: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La Visita (15 a 20 minutos)</a:t>
            </a:r>
            <a:endParaRPr lang="es-ES" sz="4000" b="1" dirty="0" smtClean="0">
              <a:solidFill>
                <a:schemeClr val="bg1"/>
              </a:solidFill>
              <a:effectLst>
                <a:glow rad="101600">
                  <a:schemeClr val="tx1">
                    <a:alpha val="60000"/>
                  </a:schemeClr>
                </a:glow>
              </a:effectLst>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marL="742950" lvl="0" indent="-742950">
              <a:buFont typeface="+mj-lt"/>
              <a:buAutoNum type="arabicPeriod" startAt="6"/>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Dé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 la persona los saludos de la Escuela Sabática y de su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clase.</a:t>
            </a:r>
          </a:p>
          <a:p>
            <a:pPr marL="742950" lvl="0" indent="-742950">
              <a:buFont typeface="+mj-lt"/>
              <a:buAutoNum type="arabicPeriod" startAt="6"/>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Hágale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saber que de verdad se le ha extrañado en la iglesia. Si es posible, entréguele una tarjeta firmada por los miembros de la clase, con breves mensajes de cada uno de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ellos.</a:t>
            </a: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La Visita (15 a 20 minutos)</a:t>
            </a:r>
            <a:endParaRPr lang="es-ES" sz="4000" b="1" dirty="0" smtClean="0">
              <a:solidFill>
                <a:schemeClr val="bg1"/>
              </a:solidFill>
              <a:effectLst>
                <a:glow rad="101600">
                  <a:schemeClr val="tx1">
                    <a:alpha val="60000"/>
                  </a:schemeClr>
                </a:glow>
              </a:effectLst>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marL="742950" lvl="0" indent="-742950">
              <a:buFont typeface="+mj-lt"/>
              <a:buAutoNum type="arabicPeriod" startAt="8"/>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Háblele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un poco del estudio de la lección que la clase tuvo el último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sábado.</a:t>
            </a:r>
          </a:p>
          <a:p>
            <a:pPr marL="742950" lvl="0" indent="-742950">
              <a:buFont typeface="+mj-lt"/>
              <a:buAutoNum type="arabicPeriod" startAt="8"/>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Mencione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aspectos interesantes del programa de Escuela Sabática y del tema del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sermón.</a:t>
            </a: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La Visita (15 a 20 minutos)</a:t>
            </a:r>
            <a:endParaRPr lang="es-ES" sz="4000" b="1" dirty="0" smtClean="0">
              <a:solidFill>
                <a:schemeClr val="bg1"/>
              </a:solidFill>
              <a:effectLst>
                <a:glow rad="101600">
                  <a:schemeClr val="tx1">
                    <a:alpha val="60000"/>
                  </a:schemeClr>
                </a:glow>
              </a:effectLst>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marL="742950" lvl="0" indent="-742950">
              <a:buFont typeface="+mj-lt"/>
              <a:buAutoNum type="arabicPeriod" startAt="10"/>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Si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se ve confrontado con el problema de la persona o una experiencia negativa, escuche con empatía. Diga: “Aprecio lo que me está diciendo</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t>
            </a:r>
          </a:p>
          <a:p>
            <a:pPr marL="742950" lvl="0" indent="-742950">
              <a:buFont typeface="+mj-lt"/>
              <a:buAutoNum type="arabicPeriod" startAt="10"/>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No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discuta con la persona. </a:t>
            </a:r>
            <a:endParaRPr lang="es-ES" sz="4000" b="1" dirty="0" smtClean="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La Visita (15 a 20 minutos)</a:t>
            </a:r>
            <a:endParaRPr lang="es-ES" sz="4000" b="1" dirty="0" smtClean="0">
              <a:solidFill>
                <a:schemeClr val="bg1"/>
              </a:solidFill>
              <a:effectLst>
                <a:glow rad="101600">
                  <a:schemeClr val="tx1">
                    <a:alpha val="60000"/>
                  </a:schemeClr>
                </a:glow>
              </a:effectLst>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marL="742950" lvl="0" indent="-742950">
              <a:buFont typeface="+mj-lt"/>
              <a:buAutoNum type="arabicPeriod" startAt="12"/>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Mencione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un texto bíblico o una experiencia que le ha ayudado a usted a responder positivamente a experiencias similares.  Atienda las necesidades de la persona según sea apropiado.</a:t>
            </a: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La Visita (15 a 20 minutos)</a:t>
            </a:r>
            <a:endParaRPr lang="es-ES" sz="4000" b="1" dirty="0" smtClean="0">
              <a:solidFill>
                <a:schemeClr val="bg1"/>
              </a:solidFill>
              <a:effectLst>
                <a:glow rad="101600">
                  <a:schemeClr val="tx1">
                    <a:alpha val="60000"/>
                  </a:schemeClr>
                </a:glow>
              </a:effectLst>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a:buNone/>
            </a:pPr>
            <a:r>
              <a:rPr lang="es-ES" sz="3600" b="1" dirty="0" smtClean="0">
                <a:solidFill>
                  <a:srgbClr val="FFFF00"/>
                </a:solidFill>
                <a:effectLst>
                  <a:glow rad="101600">
                    <a:schemeClr val="tx1">
                      <a:alpha val="60000"/>
                    </a:schemeClr>
                  </a:glow>
                </a:effectLst>
              </a:rPr>
              <a:t>	El resultado de la apostasía</a:t>
            </a:r>
            <a:br>
              <a:rPr lang="es-ES" sz="3600" b="1" dirty="0" smtClean="0">
                <a:solidFill>
                  <a:srgbClr val="FFFF00"/>
                </a:solidFill>
                <a:effectLst>
                  <a:glow rad="101600">
                    <a:schemeClr val="tx1">
                      <a:alpha val="60000"/>
                    </a:schemeClr>
                  </a:glow>
                </a:effectLst>
              </a:rPr>
            </a:br>
            <a:r>
              <a:rPr lang="es-ES" sz="3600" b="1" dirty="0" smtClean="0">
                <a:solidFill>
                  <a:srgbClr val="FFFF00"/>
                </a:solidFill>
                <a:effectLst>
                  <a:glow rad="101600">
                    <a:schemeClr val="tx1">
                      <a:alpha val="60000"/>
                    </a:schemeClr>
                  </a:glow>
                </a:effectLst>
              </a:rPr>
              <a:t>“…pero el descarriarse de Dios produce dureza de corazón y ofuscación  mental reduciéndose cada vez más la percepción de la verdadera condición en que se está, hasta que la gracia de Dios finalmente es retirada, como lo fue de la nación judía”. (</a:t>
            </a:r>
            <a:r>
              <a:rPr lang="es-ES" sz="3600" b="1" i="1" dirty="0" smtClean="0">
                <a:solidFill>
                  <a:srgbClr val="FFFF00"/>
                </a:solidFill>
                <a:effectLst>
                  <a:glow rad="101600">
                    <a:schemeClr val="tx1">
                      <a:alpha val="60000"/>
                    </a:schemeClr>
                  </a:glow>
                </a:effectLst>
              </a:rPr>
              <a:t>Testimonios para la iglesia</a:t>
            </a:r>
            <a:r>
              <a:rPr lang="es-ES" sz="3600" b="1" dirty="0" smtClean="0">
                <a:solidFill>
                  <a:srgbClr val="FFFF00"/>
                </a:solidFill>
                <a:effectLst>
                  <a:glow rad="101600">
                    <a:schemeClr val="tx1">
                      <a:alpha val="60000"/>
                    </a:schemeClr>
                  </a:glow>
                </a:effectLst>
              </a:rPr>
              <a:t>, t. 5, p. 48)</a:t>
            </a:r>
            <a:endParaRPr lang="es-ES" sz="3600" b="1" dirty="0">
              <a:solidFill>
                <a:srgbClr val="FFFF00"/>
              </a:solidFill>
              <a:effectLst>
                <a:glow rad="101600">
                  <a:schemeClr val="tx1">
                    <a:alpha val="60000"/>
                  </a:schemeClr>
                </a:glow>
              </a:effectLst>
            </a:endParaRP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Citas Del Espíritu De Profecía Sobre Apostasía.  </a:t>
            </a:r>
            <a:endParaRPr lang="es-ES" sz="4000" b="1" dirty="0" smtClean="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Los creyentes en la verdad presente no estaban tan interesados en la </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salvación de los demás como debieran.  La inactividad y la indolencia en la causa de Dios resultarían en que ellos mismos se apartarían de Dios y, con su ejemplo, impedirían que otros avanzaran</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t>
            </a:r>
            <a:endParaRPr lang="es-ES" sz="4000" b="1" dirty="0" smtClean="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Citas Del Espíritu De Profecía Sobre Apostasía.  </a:t>
            </a:r>
            <a:endParaRPr lang="es-ES" sz="4000" b="1" dirty="0" smtClean="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Quise </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grabar en su mente que el Señor me ha revelado que los obreros  sinceros y activos presentarán la verdad a otros, no los que sólo profesaran creerla.   No deben presentar la verdad únicamente con palabras, sino    con una vida prudente, siendo representantes vivos de la verdad”.  (</a:t>
            </a:r>
            <a:r>
              <a:rPr lang="es-ES" sz="3600" b="1" i="1" dirty="0" smtClean="0">
                <a:solidFill>
                  <a:srgbClr val="FFFF00"/>
                </a:solidFill>
                <a:effectLst>
                  <a:glow rad="101600">
                    <a:schemeClr val="tx1">
                      <a:alpha val="60000"/>
                    </a:schemeClr>
                  </a:glow>
                  <a:outerShdw blurRad="38100" dist="38100" dir="2700000" algn="tl">
                    <a:srgbClr val="000000">
                      <a:alpha val="43137"/>
                    </a:srgbClr>
                  </a:outerShdw>
                </a:effectLst>
              </a:rPr>
              <a:t>Testimonios para la iglesia</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t. 4. p. 280)</a:t>
            </a:r>
          </a:p>
          <a:p>
            <a:pPr>
              <a:buNone/>
            </a:pP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Citas Del Espíritu De Profecía Sobre Apostasía.  </a:t>
            </a:r>
            <a:endParaRPr lang="es-ES" sz="4000" b="1" dirty="0" smtClean="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Las pruebas nos hacen ver qué somos.  Las tentaciones nos permiten atisbar   nuestro carácter real y la necesidad de cultivar los buenos rasos.  Al confiar en la  bendición de Dios el cristiano está a salvo de cualquier peligro. </a:t>
            </a: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Citas Del Espíritu De Profecía Sobre Apostasía.  </a:t>
            </a:r>
            <a:endParaRPr lang="es-ES" sz="4000" b="1" dirty="0" smtClean="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71472" y="1260491"/>
            <a:ext cx="8072494"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Y no olvides que es importante para el mayor que tú reconozcas su ayuda diciéndole a todo el mundo la gran colaboración que tienes de su parte. </a:t>
            </a:r>
          </a:p>
          <a:p>
            <a:pPr>
              <a:buNone/>
            </a:pPr>
            <a:endParaRPr lang="es-ES" sz="3600" b="1" dirty="0" smtClean="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457200" y="274638"/>
            <a:ext cx="8229600" cy="1143000"/>
          </a:xfrm>
        </p:spPr>
        <p:txBody>
          <a:bodyPr>
            <a:normAutofit/>
          </a:bodyPr>
          <a:lstStyle/>
          <a:p>
            <a:r>
              <a:rPr lang="es-ES" sz="5400" b="1" dirty="0" smtClean="0">
                <a:solidFill>
                  <a:schemeClr val="bg1"/>
                </a:solidFill>
                <a:effectLst>
                  <a:glow rad="101600">
                    <a:schemeClr val="tx1">
                      <a:alpha val="60000"/>
                    </a:schemeClr>
                  </a:glow>
                </a:effectLst>
              </a:rPr>
              <a:t>Introducción</a:t>
            </a:r>
            <a:endParaRPr lang="es-ES" dirty="0">
              <a:solidFill>
                <a:schemeClr val="bg1"/>
              </a:solidFill>
              <a:effectLst>
                <a:glow rad="101600">
                  <a:schemeClr val="tx1">
                    <a:alpha val="60000"/>
                  </a:schemeClr>
                </a:glow>
              </a:effectLst>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En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la ciudad no será corrompido.  En la tesorería será destacado por sus hábitos de  estricta integridad.  En el taller mecánico cada operación será llevada a cabo con fidelidad, con el ojo puesto en la gloria de Dios.  </a:t>
            </a: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Citas Del Espíritu De Profecía Sobre Apostasía.  </a:t>
            </a:r>
            <a:endParaRPr lang="es-ES" sz="4000" b="1" dirty="0" smtClean="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Cuando </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los miembros de  una iglesia siguen esa conducta, la iglesia tiene éxito.  La prosperidad nunca   alcanzará a las iglesias hasta que se unan estrechamente a Dios y tengan un interés  abnegado por la salvación de los hombres”.   (</a:t>
            </a:r>
            <a:r>
              <a:rPr lang="es-ES" sz="3600" b="1" i="1" dirty="0" smtClean="0">
                <a:solidFill>
                  <a:srgbClr val="FFFF00"/>
                </a:solidFill>
                <a:effectLst>
                  <a:glow rad="101600">
                    <a:schemeClr val="tx1">
                      <a:alpha val="60000"/>
                    </a:schemeClr>
                  </a:glow>
                  <a:outerShdw blurRad="38100" dist="38100" dir="2700000" algn="tl">
                    <a:srgbClr val="000000">
                      <a:alpha val="43137"/>
                    </a:srgbClr>
                  </a:outerShdw>
                </a:effectLst>
              </a:rPr>
              <a:t>Testimonios para la iglesia</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t.4, p. 281)</a:t>
            </a: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Citas Del Espíritu De Profecía Sobre Apostasía.  </a:t>
            </a:r>
            <a:endParaRPr lang="es-ES" sz="4000" b="1" dirty="0" smtClean="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Me lleno de tristeza cuando pienso en nuestra condición como pueblo. El Señor no nos ha cerrado el cielo, pero nuestro propio comportamiento extraviado nos ha separado de Dios.  El orgullo, la codicia y el amor del  mundo han vivido en el corazón, sin temor a ser descartados o   condenados.  </a:t>
            </a: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Lo Que Debe Hacerse</a:t>
            </a:r>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a:t>
            </a:r>
            <a:endParaRPr lang="es-ES" sz="4000" b="1" dirty="0" smtClean="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Pecados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graves y presuntuosos han encontrado cabida  entre nosotros; y sin embargo, la opinión general es que la iglesia está</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floreciente y rodeada de paz y prosperidad espiritual por todos sus  contornos.</a:t>
            </a:r>
            <a:b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4000" b="1" dirty="0" smtClean="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Lo Que Debe Hacerse</a:t>
            </a:r>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a:t>
            </a:r>
            <a:endParaRPr lang="es-ES" sz="4000" b="1" dirty="0" smtClean="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857232"/>
            <a:ext cx="8786874"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Los </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ministros que predican el yo en lugar de Cristo lo prefieren así.  Los testimonios no se leen, ni se aprecian.  Dios os ha hablado.  De su Palabra y de los testimonios, la luz  ha brillado, y ambos han sido menospreciados y desatendidos.  El resultado se ve claro en la falta entre nosotros de pureza, dedicación y fe fervorosa”.  (</a:t>
            </a:r>
            <a:r>
              <a:rPr lang="es-ES" sz="3600" b="1" i="1" dirty="0" smtClean="0">
                <a:solidFill>
                  <a:srgbClr val="FFFF00"/>
                </a:solidFill>
                <a:effectLst>
                  <a:glow rad="101600">
                    <a:schemeClr val="tx1">
                      <a:alpha val="60000"/>
                    </a:schemeClr>
                  </a:glow>
                  <a:outerShdw blurRad="38100" dist="38100" dir="2700000" algn="tl">
                    <a:srgbClr val="000000">
                      <a:alpha val="43137"/>
                    </a:srgbClr>
                  </a:outerShdw>
                </a:effectLst>
              </a:rPr>
              <a:t>Testimonios para la iglesia</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t. 5, p. 201)</a:t>
            </a:r>
            <a:b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b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142908" y="-24"/>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Lo Que Debe Hacerse</a:t>
            </a:r>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a:t>
            </a:r>
            <a:endParaRPr lang="es-ES" sz="4000" b="1" dirty="0" smtClean="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a:buNone/>
            </a:pP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	La </a:t>
            </a:r>
            <a:r>
              <a:rPr lang="es-ES" sz="3600" b="1" dirty="0" smtClean="0">
                <a:solidFill>
                  <a:srgbClr val="FFFF00"/>
                </a:solidFill>
                <a:effectLst>
                  <a:glow rad="101600">
                    <a:schemeClr val="tx1">
                      <a:alpha val="60000"/>
                    </a:schemeClr>
                  </a:glow>
                  <a:outerShdw blurRad="38100" dist="38100" dir="2700000" algn="tl">
                    <a:srgbClr val="000000">
                      <a:alpha val="43137"/>
                    </a:srgbClr>
                  </a:outerShdw>
                </a:effectLst>
              </a:rPr>
              <a:t>iglesia ha dejado de seguir a Cristo, su Guía, y con paso firme sigue su retiro hacia Egipto.  Sin embargo, son pocos los que se alarman y asombran por su falta de poder espiritual.  La duda, y aun el descreimiento de los testimonios del Espíritu de Dios, leudan la iglesia por   todos lados.  Así lo prefiere Satanás.  </a:t>
            </a:r>
            <a:endParaRPr lang="es-ES" sz="36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Lo Que Debe Hacerse</a:t>
            </a:r>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a:t>
            </a:r>
            <a:endParaRPr lang="es-ES" sz="4000" b="1" dirty="0" smtClean="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Una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hermana o hermano  de más experiencia en la iglesia cuidará a una recién bautizada o bautizado  de manera especial y su</a:t>
            </a:r>
            <a:r>
              <a:rPr lang="es-ES" sz="4000" b="1" u="sng" dirty="0" smtClean="0">
                <a:solidFill>
                  <a:srgbClr val="FFFF00"/>
                </a:solidFill>
                <a:effectLst>
                  <a:glow rad="101600">
                    <a:schemeClr val="tx1">
                      <a:alpha val="60000"/>
                    </a:schemeClr>
                  </a:glow>
                  <a:outerShdw blurRad="38100" dist="38100" dir="2700000" algn="tl">
                    <a:srgbClr val="000000">
                      <a:alpha val="43137"/>
                    </a:srgbClr>
                  </a:outerShdw>
                </a:effectLst>
              </a:rPr>
              <a:t> mayor preocupación será</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t>
            </a:r>
            <a:endParaRPr lang="es-ES" sz="4000" b="1" dirty="0" smtClean="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Cada Uno Ayuda A Uno</a:t>
            </a:r>
            <a:endParaRPr lang="es-ES" sz="4000" dirty="0" smtClean="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marL="742950" lvl="0" indent="-742950">
              <a:buFont typeface="+mj-lt"/>
              <a:buAutoNum type="arabicPeriod"/>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Hacer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amistad </a:t>
            </a:r>
            <a:endParaRPr lang="es-ES" sz="4000" b="1" dirty="0" smtClean="0">
              <a:solidFill>
                <a:srgbClr val="FFFF00"/>
              </a:solidFill>
              <a:effectLst>
                <a:glow rad="101600">
                  <a:schemeClr val="tx1">
                    <a:alpha val="60000"/>
                  </a:schemeClr>
                </a:glow>
                <a:outerShdw blurRad="38100" dist="38100" dir="2700000" algn="tl">
                  <a:srgbClr val="000000">
                    <a:alpha val="43137"/>
                  </a:srgbClr>
                </a:outerShdw>
              </a:effectLst>
            </a:endParaRPr>
          </a:p>
          <a:p>
            <a:pPr marL="742950" lvl="0" indent="-742950">
              <a:buFont typeface="+mj-lt"/>
              <a:buAutoNum type="arabicPeriod"/>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Enseñarle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 testificar	</a:t>
            </a:r>
            <a:endParaRPr lang="es-ES" sz="4000" b="1" dirty="0" smtClean="0">
              <a:solidFill>
                <a:srgbClr val="FFFF00"/>
              </a:solidFill>
              <a:effectLst>
                <a:glow rad="101600">
                  <a:schemeClr val="tx1">
                    <a:alpha val="60000"/>
                  </a:schemeClr>
                </a:glow>
                <a:outerShdw blurRad="38100" dist="38100" dir="2700000" algn="tl">
                  <a:srgbClr val="000000">
                    <a:alpha val="43137"/>
                  </a:srgbClr>
                </a:outerShdw>
              </a:effectLst>
            </a:endParaRPr>
          </a:p>
          <a:p>
            <a:pPr marL="742950" lvl="0" indent="-742950">
              <a:buFont typeface="+mj-lt"/>
              <a:buAutoNum type="arabicPeriod"/>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Supervisar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su desarrollo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espiritual</a:t>
            </a:r>
          </a:p>
          <a:p>
            <a:pPr marL="742950" lvl="0" indent="-742950">
              <a:buFont typeface="+mj-lt"/>
              <a:buAutoNum type="arabicPeriod"/>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Antes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de cada bautismo elegir “quién va a cuidar de quien”. AUN CUANDO NO HAYA SIDO LA PERSONA QUE LO ADOCTRINO</a:t>
            </a:r>
            <a:endParaRPr lang="es-ES" sz="40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Cada Uno Ayuda A Uno</a:t>
            </a:r>
            <a:endParaRPr lang="es-ES" sz="4000" dirty="0" smtClean="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a:buNone/>
            </a:pP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	Como </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Guarda de mi Hermano la atención que se debe dar al  recién bautizado, no debe ser ocasional, momentánea o forzada, sino, una entrega constante y sistemática de cariño y amor sin fingimiento</a:t>
            </a:r>
            <a:r>
              <a:rPr lang="es-ES" sz="4000" b="1" dirty="0" smtClean="0">
                <a:solidFill>
                  <a:srgbClr val="FFFF00"/>
                </a:solidFill>
                <a:effectLst>
                  <a:glow rad="101600">
                    <a:schemeClr val="tx1">
                      <a:alpha val="60000"/>
                    </a:schemeClr>
                  </a:glow>
                  <a:outerShdw blurRad="38100" dist="38100" dir="2700000" algn="tl">
                    <a:srgbClr val="000000">
                      <a:alpha val="43137"/>
                    </a:srgbClr>
                  </a:outerShdw>
                </a:effectLst>
              </a:rPr>
              <a:t>.</a:t>
            </a:r>
            <a:endParaRPr lang="es-ES" sz="4000" b="1" dirty="0" smtClean="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Cada Uno Ayuda A Uno</a:t>
            </a:r>
            <a:endParaRPr lang="es-ES" sz="4000" dirty="0" smtClean="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42844" y="1357298"/>
            <a:ext cx="8786874" cy="4525963"/>
          </a:xfrm>
        </p:spPr>
        <p:txBody>
          <a:bodyPr>
            <a:noAutofit/>
          </a:bodyPr>
          <a:lstStyle/>
          <a:p>
            <a:pPr algn="ctr">
              <a:buNone/>
            </a:pPr>
            <a:r>
              <a:rPr lang="es-ES" sz="4400" b="1" dirty="0" smtClean="0">
                <a:solidFill>
                  <a:srgbClr val="FFFF00"/>
                </a:solidFill>
                <a:effectLst>
                  <a:glow rad="101600">
                    <a:schemeClr val="tx1">
                      <a:alpha val="60000"/>
                    </a:schemeClr>
                  </a:glow>
                  <a:outerShdw blurRad="38100" dist="38100" dir="2700000" algn="tl">
                    <a:srgbClr val="000000">
                      <a:alpha val="43137"/>
                    </a:srgbClr>
                  </a:outerShdw>
                </a:effectLst>
              </a:rPr>
              <a:t>	¿</a:t>
            </a:r>
            <a:r>
              <a:rPr lang="es-ES" sz="4400" b="1" dirty="0" smtClean="0">
                <a:solidFill>
                  <a:srgbClr val="FFFF00"/>
                </a:solidFill>
                <a:effectLst>
                  <a:glow rad="101600">
                    <a:schemeClr val="tx1">
                      <a:alpha val="60000"/>
                    </a:schemeClr>
                  </a:glow>
                  <a:outerShdw blurRad="38100" dist="38100" dir="2700000" algn="tl">
                    <a:srgbClr val="000000">
                      <a:alpha val="43137"/>
                    </a:srgbClr>
                  </a:outerShdw>
                </a:effectLst>
              </a:rPr>
              <a:t>SOY HERMANO DE MI HERMANO? DIOS NOS PERMITA SER HERMANOS PRUDENTES</a:t>
            </a:r>
            <a:endParaRPr lang="es-ES" sz="4400" b="1" dirty="0">
              <a:solidFill>
                <a:srgbClr val="FFFF00"/>
              </a:solidFill>
              <a:effectLst>
                <a:glow rad="101600">
                  <a:schemeClr val="tx1">
                    <a:alpha val="60000"/>
                  </a:schemeClr>
                </a:glow>
                <a:outerShdw blurRad="38100" dist="38100" dir="2700000" algn="tl">
                  <a:srgbClr val="000000">
                    <a:alpha val="43137"/>
                  </a:srgbClr>
                </a:outerShdw>
              </a:effectLst>
            </a:endParaRPr>
          </a:p>
        </p:txBody>
      </p:sp>
      <p:sp>
        <p:nvSpPr>
          <p:cNvPr id="7" name="1 Título"/>
          <p:cNvSpPr>
            <a:spLocks noGrp="1"/>
          </p:cNvSpPr>
          <p:nvPr>
            <p:ph type="title"/>
          </p:nvPr>
        </p:nvSpPr>
        <p:spPr>
          <a:xfrm>
            <a:off x="-71470" y="285728"/>
            <a:ext cx="9144032" cy="1143000"/>
          </a:xfrm>
        </p:spPr>
        <p:txBody>
          <a:bodyPr>
            <a:noAutofit/>
          </a:bodyPr>
          <a:lstStyle/>
          <a:p>
            <a:r>
              <a:rPr lang="es-ES" sz="4000" b="1" dirty="0" smtClean="0">
                <a:solidFill>
                  <a:schemeClr val="bg1"/>
                </a:solidFill>
                <a:effectLst>
                  <a:glow rad="101600">
                    <a:schemeClr val="tx1">
                      <a:alpha val="60000"/>
                    </a:schemeClr>
                  </a:glow>
                  <a:outerShdw blurRad="38100" dist="38100" dir="2700000" algn="tl">
                    <a:srgbClr val="000000">
                      <a:alpha val="43137"/>
                    </a:srgbClr>
                  </a:outerShdw>
                </a:effectLst>
              </a:rPr>
              <a:t>	Cada Uno Ayuda A Uno</a:t>
            </a:r>
            <a:endParaRPr lang="es-ES" sz="4000" dirty="0" smtClean="0">
              <a:solidFill>
                <a:schemeClr val="bg1"/>
              </a:solidFill>
              <a:effectLst>
                <a:glow rad="101600">
                  <a:schemeClr val="tx1">
                    <a:alpha val="60000"/>
                  </a:schemeClr>
                </a:glow>
                <a:outerShdw blurRad="38100" dist="38100" dir="2700000" algn="tl">
                  <a:srgbClr val="000000">
                    <a:alpha val="43137"/>
                  </a:srgbClr>
                </a:outerShdw>
              </a:effectLst>
            </a:endParaRPr>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TotalTime>
  <Words>731</Words>
  <Application>Microsoft Office PowerPoint</Application>
  <PresentationFormat>Presentación en pantalla (4:3)</PresentationFormat>
  <Paragraphs>227</Paragraphs>
  <Slides>99</Slides>
  <Notes>0</Notes>
  <HiddenSlides>0</HiddenSlides>
  <MMClips>0</MMClips>
  <ScaleCrop>false</ScaleCrop>
  <HeadingPairs>
    <vt:vector size="4" baseType="variant">
      <vt:variant>
        <vt:lpstr>Tema</vt:lpstr>
      </vt:variant>
      <vt:variant>
        <vt:i4>1</vt:i4>
      </vt:variant>
      <vt:variant>
        <vt:lpstr>Títulos de diapositiva</vt:lpstr>
      </vt:variant>
      <vt:variant>
        <vt:i4>99</vt:i4>
      </vt:variant>
    </vt:vector>
  </HeadingPairs>
  <TitlesOfParts>
    <vt:vector size="100" baseType="lpstr">
      <vt:lpstr>Tema de Office</vt:lpstr>
      <vt:lpstr>Diapositiva 1</vt:lpstr>
      <vt:lpstr>Introducción</vt:lpstr>
      <vt:lpstr>Introducción</vt:lpstr>
      <vt:lpstr>Introducción</vt:lpstr>
      <vt:lpstr>Introducción</vt:lpstr>
      <vt:lpstr>Introducción</vt:lpstr>
      <vt:lpstr>Introducción</vt:lpstr>
      <vt:lpstr>Introducción</vt:lpstr>
      <vt:lpstr>Introducción</vt:lpstr>
      <vt:lpstr>Objetivo de Este Ministerio</vt:lpstr>
      <vt:lpstr>Filosofía: </vt:lpstr>
      <vt:lpstr>Filosofía: </vt:lpstr>
      <vt:lpstr>Hay Que Ayudarles Pacientemente</vt:lpstr>
      <vt:lpstr>Atención Vigilante Y Estímulo</vt:lpstr>
      <vt:lpstr>Atención Vigilante Y Estímulo</vt:lpstr>
      <vt:lpstr> El Plan De Custodia.  </vt:lpstr>
      <vt:lpstr> El Plan De Custodia.  </vt:lpstr>
      <vt:lpstr>  Conservación De Los Nuevos Miembros. “Un Llamado”</vt:lpstr>
      <vt:lpstr>  Conservación De Los Nuevos Miembros. “Un Llamado”</vt:lpstr>
      <vt:lpstr>  Conservación De Los Nuevos Miembros. “Un Llamado”</vt:lpstr>
      <vt:lpstr>  Conservación De Los Nuevos Miembros. “Un Llamado”</vt:lpstr>
      <vt:lpstr>  Conservación De Los Nuevos Miembros. “Un Llamado”</vt:lpstr>
      <vt:lpstr>  Conservación De Los Nuevos Miembros. “Un Llamado”</vt:lpstr>
      <vt:lpstr>  Conservación De Los Nuevos Miembros. “Un Llamado”</vt:lpstr>
      <vt:lpstr>  Conservación De Los Nuevos Miembros. “Un Llamado”</vt:lpstr>
      <vt:lpstr>  Conservación De Los Nuevos Miembros. “Un Llamado”</vt:lpstr>
      <vt:lpstr>  Conservación De Los Nuevos Miembros. “Un Llamado”</vt:lpstr>
      <vt:lpstr>  Conservación De Los Nuevos Miembros. “Un Llamado”</vt:lpstr>
      <vt:lpstr>  Conservación De Los Nuevos Miembros. “Un Llamado”</vt:lpstr>
      <vt:lpstr>  Conservación De Los Nuevos Miembros. “Un Llamado”</vt:lpstr>
      <vt:lpstr>  “Círculo de Amistad”</vt:lpstr>
      <vt:lpstr>  “Círculo de Amistad”</vt:lpstr>
      <vt:lpstr>  “Círculo de Amistad”</vt:lpstr>
      <vt:lpstr>  “Círculo de Amistad”</vt:lpstr>
      <vt:lpstr>  “Círculo de Amistad”</vt:lpstr>
      <vt:lpstr>  “Círculo de Amistad” Filosofía </vt:lpstr>
      <vt:lpstr>  “Círculo de Amistad” Filosofía </vt:lpstr>
      <vt:lpstr>  “Círculo de Amistad” </vt:lpstr>
      <vt:lpstr>  “Círculo de Amistad” </vt:lpstr>
      <vt:lpstr> Un Discipulado Radical Con Jesucristo Y Un Compromiso Con Su Misión (Marcos 3:14). </vt:lpstr>
      <vt:lpstr> Un Discipulado Radical Con Jesucristo Y Un Compromiso Con Su Misión (Marcos 3:14). </vt:lpstr>
      <vt:lpstr> Un Discipulado Radical Con Jesucristo Y Un Compromiso Con Su Misión (Marcos 3:14). </vt:lpstr>
      <vt:lpstr> Estrategia</vt:lpstr>
      <vt:lpstr> Estrategia</vt:lpstr>
      <vt:lpstr> Estrategia</vt:lpstr>
      <vt:lpstr> Estrategia</vt:lpstr>
      <vt:lpstr> Estrategia</vt:lpstr>
      <vt:lpstr>  Cooperación De Sistemas Establecidos</vt:lpstr>
      <vt:lpstr>  Cooperación De Sistemas Establecidos</vt:lpstr>
      <vt:lpstr>    Actividades Preliminares Para Realizarse En Las Iglesias</vt:lpstr>
      <vt:lpstr>    Comenzar el proceso de retención de la siguiente manera:</vt:lpstr>
      <vt:lpstr>    Comenzar el proceso de retención de la siguiente manera:</vt:lpstr>
      <vt:lpstr>    Comenzar el proceso de retención de la siguiente manera:</vt:lpstr>
      <vt:lpstr> Reclamación: Cómo enfrentar el problema de miembros que se han alejado.   </vt:lpstr>
      <vt:lpstr> Reclamación: Cómo enfrentar el problema de miembros que se han alejado.   </vt:lpstr>
      <vt:lpstr> Reclamación: Cómo enfrentar el problema de miembros que se han alejado.   </vt:lpstr>
      <vt:lpstr> Reclamación: Cómo enfrentar el problema de miembros que se han alejado.   </vt:lpstr>
      <vt:lpstr> Reclamación: Cómo enfrentar el problema de miembros que se han alejado.   </vt:lpstr>
      <vt:lpstr> Reclamación: Cómo enfrentar el problema de miembros que se han alejado.   </vt:lpstr>
      <vt:lpstr> Reclamación: Cómo enfrentar el problema de miembros que se han alejado.   </vt:lpstr>
      <vt:lpstr> Reclamación: Cómo enfrentar el problema de miembros que se han alejado.   </vt:lpstr>
      <vt:lpstr> Reclamación: Cómo enfrentar el problema de miembros que se han alejado.   </vt:lpstr>
      <vt:lpstr> Cómo Llevar A Cabo La Reunión:   </vt:lpstr>
      <vt:lpstr> Cómo Llevar A Cabo La Reunión:   </vt:lpstr>
      <vt:lpstr> Cómo Llevar A Cabo La Reunión:   </vt:lpstr>
      <vt:lpstr> Cómo Llevar A Cabo La Reunión:   </vt:lpstr>
      <vt:lpstr> Cómo Llevar A Cabo La Reunión:   </vt:lpstr>
      <vt:lpstr> Cómo Llevar A Cabo La Reunión:   </vt:lpstr>
      <vt:lpstr> Cómo Llevar A Cabo La Reunión:   </vt:lpstr>
      <vt:lpstr> Cómo Llevar A Cabo La Reunión:   </vt:lpstr>
      <vt:lpstr> Cómo Llevar A Cabo La Reunión:   </vt:lpstr>
      <vt:lpstr>  Selección de personas para visitar y entrenamiento para la visita.</vt:lpstr>
      <vt:lpstr>  Selección de personas para visitar y entrenamiento para la visita.</vt:lpstr>
      <vt:lpstr>  Selección de personas para visitar y entrenamiento para la visita.</vt:lpstr>
      <vt:lpstr>Cómo llevar a cabo el programa de Visitación</vt:lpstr>
      <vt:lpstr>Cómo llevar a cabo el programa de Visitación</vt:lpstr>
      <vt:lpstr>Cómo llevar a cabo el programa de Visitación</vt:lpstr>
      <vt:lpstr>Cómo llevar a cabo el programa de Visitación</vt:lpstr>
      <vt:lpstr>La Visita (15 a 20 minutos)</vt:lpstr>
      <vt:lpstr>La Visita (15 a 20 minutos)</vt:lpstr>
      <vt:lpstr>La Visita (15 a 20 minutos)</vt:lpstr>
      <vt:lpstr>La Visita (15 a 20 minutos)</vt:lpstr>
      <vt:lpstr>La Visita (15 a 20 minutos)</vt:lpstr>
      <vt:lpstr>La Visita (15 a 20 minutos)</vt:lpstr>
      <vt:lpstr>La Visita (15 a 20 minutos)</vt:lpstr>
      <vt:lpstr>Citas Del Espíritu De Profecía Sobre Apostasía.  </vt:lpstr>
      <vt:lpstr>Citas Del Espíritu De Profecía Sobre Apostasía.  </vt:lpstr>
      <vt:lpstr>Citas Del Espíritu De Profecía Sobre Apostasía.  </vt:lpstr>
      <vt:lpstr>Citas Del Espíritu De Profecía Sobre Apostasía.  </vt:lpstr>
      <vt:lpstr>Citas Del Espíritu De Profecía Sobre Apostasía.  </vt:lpstr>
      <vt:lpstr>Citas Del Espíritu De Profecía Sobre Apostasía.  </vt:lpstr>
      <vt:lpstr>Lo Que Debe Hacerse:  </vt:lpstr>
      <vt:lpstr>Lo Que Debe Hacerse:  </vt:lpstr>
      <vt:lpstr>Lo Que Debe Hacerse:  </vt:lpstr>
      <vt:lpstr>Lo Que Debe Hacerse:  </vt:lpstr>
      <vt:lpstr> Cada Uno Ayuda A Uno</vt:lpstr>
      <vt:lpstr> Cada Uno Ayuda A Uno</vt:lpstr>
      <vt:lpstr> Cada Uno Ayuda A Uno</vt:lpstr>
      <vt:lpstr> Cada Uno Ayuda A Uno</vt:lpstr>
    </vt:vector>
  </TitlesOfParts>
  <Company>UVA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Marcos Salas</dc:creator>
  <cp:lastModifiedBy>Marcos Salas</cp:lastModifiedBy>
  <cp:revision>22</cp:revision>
  <dcterms:created xsi:type="dcterms:W3CDTF">2008-05-21T23:26:35Z</dcterms:created>
  <dcterms:modified xsi:type="dcterms:W3CDTF">2008-05-25T14:54:12Z</dcterms:modified>
</cp:coreProperties>
</file>